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Ex1.xml" ContentType="application/vnd.ms-office.chartex+xml"/>
  <Override PartName="/ppt/charts/style1.xml" ContentType="application/vnd.ms-office.chartstyle+xml"/>
  <Override PartName="/ppt/charts/colors1.xml" ContentType="application/vnd.ms-office.chartcolorstyl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2"/>
  </p:notesMasterIdLst>
  <p:sldIdLst>
    <p:sldId id="270" r:id="rId2"/>
    <p:sldId id="269" r:id="rId3"/>
    <p:sldId id="313" r:id="rId4"/>
    <p:sldId id="317" r:id="rId5"/>
    <p:sldId id="316" r:id="rId6"/>
    <p:sldId id="319" r:id="rId7"/>
    <p:sldId id="321" r:id="rId8"/>
    <p:sldId id="322" r:id="rId9"/>
    <p:sldId id="337" r:id="rId10"/>
    <p:sldId id="331" r:id="rId11"/>
    <p:sldId id="332" r:id="rId12"/>
    <p:sldId id="341" r:id="rId13"/>
    <p:sldId id="405" r:id="rId14"/>
    <p:sldId id="343" r:id="rId15"/>
    <p:sldId id="344" r:id="rId16"/>
    <p:sldId id="348" r:id="rId17"/>
    <p:sldId id="349" r:id="rId18"/>
    <p:sldId id="350" r:id="rId19"/>
    <p:sldId id="353" r:id="rId20"/>
    <p:sldId id="354" r:id="rId21"/>
    <p:sldId id="358" r:id="rId22"/>
    <p:sldId id="360" r:id="rId23"/>
    <p:sldId id="363" r:id="rId24"/>
    <p:sldId id="365" r:id="rId25"/>
    <p:sldId id="404" r:id="rId26"/>
    <p:sldId id="396" r:id="rId27"/>
    <p:sldId id="387" r:id="rId28"/>
    <p:sldId id="397" r:id="rId29"/>
    <p:sldId id="398" r:id="rId30"/>
    <p:sldId id="399" r:id="rId31"/>
  </p:sldIdLst>
  <p:sldSz cx="9144000" cy="5143500" type="screen16x9"/>
  <p:notesSz cx="6858000" cy="9144000"/>
  <p:embeddedFontLst>
    <p:embeddedFont>
      <p:font typeface="나눔고딕 ExtraBold" panose="020D0904000000000000" pitchFamily="50" charset="-127"/>
      <p:bold r:id="rId33"/>
    </p:embeddedFont>
    <p:embeddedFont>
      <p:font typeface="나눔스퀘어라운드 Bold" panose="020B0600000101010101" pitchFamily="50" charset="-127"/>
      <p:bold r:id="rId34"/>
    </p:embeddedFont>
    <p:embeddedFont>
      <p:font typeface="나눔스퀘어라운드 ExtraBold" panose="020B0600000101010101" pitchFamily="50" charset="-127"/>
      <p:bold r:id="rId35"/>
    </p:embeddedFont>
    <p:embeddedFont>
      <p:font typeface="맑은 고딕" panose="020B0503020000020004" pitchFamily="50" charset="-127"/>
      <p:regular r:id="rId36"/>
      <p:bold r:id="rId3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ws" initials="n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66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126" autoAdjust="0"/>
    <p:restoredTop sz="84741" autoAdjust="0"/>
  </p:normalViewPr>
  <p:slideViewPr>
    <p:cSldViewPr>
      <p:cViewPr varScale="1">
        <p:scale>
          <a:sx n="96" d="100"/>
          <a:sy n="96" d="100"/>
        </p:scale>
        <p:origin x="125" y="5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commentAuthors" Target="commentAuthors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oleObject" Target="file:///C:\Users\CPBUserN\Desktop\&#46373;&#47084;&#45789;2\202006_202006_&#50672;&#47161;&#48324;&#51064;&#44396;&#54788;&#54889;_&#50900;&#44036;.csv" TargetMode="External"/></Relationships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 dir="row">'202006_202006_연령별인구현황_월간'!$D$21:$N$21</cx:f>
        <cx:lvl ptCount="11">
          <cx:pt idx="0">~9세</cx:pt>
          <cx:pt idx="1">10대</cx:pt>
          <cx:pt idx="2">20대</cx:pt>
          <cx:pt idx="3">30대</cx:pt>
          <cx:pt idx="4">40대</cx:pt>
          <cx:pt idx="5">50대</cx:pt>
          <cx:pt idx="6">60대</cx:pt>
          <cx:pt idx="7">70대</cx:pt>
          <cx:pt idx="8">80대</cx:pt>
          <cx:pt idx="9">90대</cx:pt>
          <cx:pt idx="10">100세~</cx:pt>
        </cx:lvl>
      </cx:strDim>
      <cx:numDim type="val">
        <cx:f dir="row">'202006_202006_연령별인구현황_월간'!$D$22:$N$22</cx:f>
        <cx:lvl ptCount="11" formatCode="0.00%">
          <cx:pt idx="0">0.13639999999999999</cx:pt>
          <cx:pt idx="1">0.11890000000000001</cx:pt>
          <cx:pt idx="2">0.1045</cx:pt>
          <cx:pt idx="3">0.1764</cx:pt>
          <cx:pt idx="4">0.19220000000000001</cx:pt>
          <cx:pt idx="5">0.12559999999999999</cx:pt>
          <cx:pt idx="6">0.082299999999999998</cx:pt>
          <cx:pt idx="7">0.040099999999999997</cx:pt>
          <cx:pt idx="8">0.02</cx:pt>
          <cx:pt idx="9">0.0033</cx:pt>
          <cx:pt idx="10">0.00020000000000000001</cx:pt>
        </cx:lvl>
      </cx:numDim>
    </cx:data>
  </cx:chartData>
  <cx:chart>
    <cx:title pos="t" align="ctr" overlay="0">
      <cx:tx>
        <cx:txData>
          <cx:v>세종시 연령 구성</cx:v>
        </cx:txData>
      </cx:tx>
      <cx:txPr>
        <a:bodyPr spcFirstLastPara="1" vertOverflow="ellipsis" horzOverflow="overflow" wrap="square" lIns="0" tIns="0" rIns="0" bIns="0" anchor="ctr" anchorCtr="1"/>
        <a:lstStyle/>
        <a:p>
          <a:pPr algn="ctr" rtl="0">
            <a:defRPr/>
          </a:pPr>
          <a:r>
            <a:rPr lang="ko-KR" altLang="en-US" sz="1400" b="0" i="0" u="none" strike="noStrike" baseline="0" dirty="0">
              <a:solidFill>
                <a:sysClr val="windowText" lastClr="000000">
                  <a:lumMod val="65000"/>
                  <a:lumOff val="35000"/>
                </a:sys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rPr>
            <a:t>세종시 연령 구성</a:t>
          </a:r>
        </a:p>
      </cx:txPr>
    </cx:title>
    <cx:plotArea>
      <cx:plotAreaRegion>
        <cx:series layoutId="funnel" uniqueId="{7116CC99-D4E9-4D8E-8B0A-C949BDD36C69}">
          <cx:dataLabels>
            <cx:visibility seriesName="0" categoryName="0" value="1"/>
          </cx:dataLabels>
          <cx:dataId val="0"/>
        </cx:series>
      </cx:plotAreaRegion>
      <cx:axis id="0">
        <cx:catScaling gapWidth="0.0599999987"/>
        <cx:tickLabels/>
      </cx:axis>
    </cx:plotArea>
  </cx:chart>
  <cx:spPr>
    <a:solidFill>
      <a:schemeClr val="bg1"/>
    </a:solidFill>
  </cx:spPr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41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82C5D8-8AFB-4918-B8E2-9D42841B6D0E}" type="datetimeFigureOut">
              <a:rPr lang="ko-KR" altLang="en-US" smtClean="0"/>
              <a:t>2020-09-08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5600AF-BD78-4AB5-BEB2-D6054E9875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09640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673AF1-A078-42F2-A4DE-0B7D9F299902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50134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673AF1-A078-42F2-A4DE-0B7D9F299902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2075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5600AF-BD78-4AB5-BEB2-D6054E987584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32606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5600AF-BD78-4AB5-BEB2-D6054E987584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54541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5600AF-BD78-4AB5-BEB2-D6054E987584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84639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5600AF-BD78-4AB5-BEB2-D6054E987584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88943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5600AF-BD78-4AB5-BEB2-D6054E987584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80840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5600AF-BD78-4AB5-BEB2-D6054E987584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27096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673AF1-A078-42F2-A4DE-0B7D9F299902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54149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673AF1-A078-42F2-A4DE-0B7D9F299902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34374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673AF1-A078-42F2-A4DE-0B7D9F299902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26487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673AF1-A078-42F2-A4DE-0B7D9F299902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0008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673AF1-A078-42F2-A4DE-0B7D9F299902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30348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673AF1-A078-42F2-A4DE-0B7D9F299902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10198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673AF1-A078-42F2-A4DE-0B7D9F299902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43783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673AF1-A078-42F2-A4DE-0B7D9F299902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75599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82021-3AAA-43CE-A365-08686AE04248}" type="datetimeFigureOut">
              <a:rPr lang="ko-KR" altLang="en-US" smtClean="0"/>
              <a:t>2020-09-08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4D916-010C-4298-8020-CA74A90E42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26142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82021-3AAA-43CE-A365-08686AE04248}" type="datetimeFigureOut">
              <a:rPr lang="ko-KR" altLang="en-US" smtClean="0"/>
              <a:t>2020-09-08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4D916-010C-4298-8020-CA74A90E42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4509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82021-3AAA-43CE-A365-08686AE04248}" type="datetimeFigureOut">
              <a:rPr lang="ko-KR" altLang="en-US" smtClean="0"/>
              <a:t>2020-09-08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4D916-010C-4298-8020-CA74A90E42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36336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82021-3AAA-43CE-A365-08686AE04248}" type="datetimeFigureOut">
              <a:rPr lang="ko-KR" altLang="en-US" smtClean="0"/>
              <a:t>2020-09-08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4D916-010C-4298-8020-CA74A90E42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59571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82021-3AAA-43CE-A365-08686AE04248}" type="datetimeFigureOut">
              <a:rPr lang="ko-KR" altLang="en-US" smtClean="0"/>
              <a:t>2020-09-08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4D916-010C-4298-8020-CA74A90E42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54330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82021-3AAA-43CE-A365-08686AE04248}" type="datetimeFigureOut">
              <a:rPr lang="ko-KR" altLang="en-US" smtClean="0"/>
              <a:t>2020-09-08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4D916-010C-4298-8020-CA74A90E42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0914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82021-3AAA-43CE-A365-08686AE04248}" type="datetimeFigureOut">
              <a:rPr lang="ko-KR" altLang="en-US" smtClean="0"/>
              <a:t>2020-09-08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4D916-010C-4298-8020-CA74A90E42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44633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82021-3AAA-43CE-A365-08686AE04248}" type="datetimeFigureOut">
              <a:rPr lang="ko-KR" altLang="en-US" smtClean="0"/>
              <a:t>2020-09-08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4D916-010C-4298-8020-CA74A90E42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69733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82021-3AAA-43CE-A365-08686AE04248}" type="datetimeFigureOut">
              <a:rPr lang="ko-KR" altLang="en-US" smtClean="0"/>
              <a:t>2020-09-08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4D916-010C-4298-8020-CA74A90E42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52979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82021-3AAA-43CE-A365-08686AE04248}" type="datetimeFigureOut">
              <a:rPr lang="ko-KR" altLang="en-US" smtClean="0"/>
              <a:t>2020-09-08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4D916-010C-4298-8020-CA74A90E42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66049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82021-3AAA-43CE-A365-08686AE04248}" type="datetimeFigureOut">
              <a:rPr lang="ko-KR" altLang="en-US" smtClean="0"/>
              <a:t>2020-09-08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4D916-010C-4298-8020-CA74A90E42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36050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C82021-3AAA-43CE-A365-08686AE04248}" type="datetimeFigureOut">
              <a:rPr lang="ko-KR" altLang="en-US" smtClean="0"/>
              <a:t>2020-09-08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04D916-010C-4298-8020-CA74A90E42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60923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jpeg"/><Relationship Id="rId5" Type="http://schemas.openxmlformats.org/officeDocument/2006/relationships/image" Target="../media/image20.png"/><Relationship Id="rId4" Type="http://schemas.openxmlformats.org/officeDocument/2006/relationships/image" Target="../media/image19.jp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microsoft.com/office/2007/relationships/hdphoto" Target="../media/hdphoto1.wdp"/><Relationship Id="rId7" Type="http://schemas.openxmlformats.org/officeDocument/2006/relationships/image" Target="../media/image2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microsoft.com/office/2014/relationships/chartEx" Target="../charts/chartEx1.xml"/><Relationship Id="rId4" Type="http://schemas.openxmlformats.org/officeDocument/2006/relationships/image" Target="../media/image19.jp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jpe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microsoft.com/office/2007/relationships/hdphoto" Target="../media/hdphoto1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microsoft.com/office/2007/relationships/hdphoto" Target="../media/hdphoto1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1.jpeg"/><Relationship Id="rId7" Type="http://schemas.openxmlformats.org/officeDocument/2006/relationships/image" Target="../media/image38.png"/><Relationship Id="rId12" Type="http://schemas.openxmlformats.org/officeDocument/2006/relationships/image" Target="../media/image4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microsoft.com/office/2007/relationships/hdphoto" Target="../media/hdphoto1.wdp"/><Relationship Id="rId9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1.jpe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microsoft.com/office/2007/relationships/hdphoto" Target="../media/hdphoto1.wdp"/><Relationship Id="rId9" Type="http://schemas.openxmlformats.org/officeDocument/2006/relationships/image" Target="../media/image4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microsoft.com/office/2007/relationships/hdphoto" Target="../media/hdphoto1.wdp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1.jpe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microsoft.com/office/2007/relationships/hdphoto" Target="../media/hdphoto1.wdp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1.jpe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microsoft.com/office/2007/relationships/hdphoto" Target="../media/hdphoto1.wdp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1.jpeg"/><Relationship Id="rId7" Type="http://schemas.openxmlformats.org/officeDocument/2006/relationships/image" Target="../media/image6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jpeg"/><Relationship Id="rId5" Type="http://schemas.openxmlformats.org/officeDocument/2006/relationships/image" Target="../media/image59.png"/><Relationship Id="rId10" Type="http://schemas.openxmlformats.org/officeDocument/2006/relationships/image" Target="../media/image64.png"/><Relationship Id="rId4" Type="http://schemas.microsoft.com/office/2007/relationships/hdphoto" Target="../media/hdphoto1.wdp"/><Relationship Id="rId9" Type="http://schemas.openxmlformats.org/officeDocument/2006/relationships/image" Target="../media/image6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1.jpeg"/><Relationship Id="rId7" Type="http://schemas.openxmlformats.org/officeDocument/2006/relationships/image" Target="../media/image67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jpeg"/><Relationship Id="rId5" Type="http://schemas.openxmlformats.org/officeDocument/2006/relationships/image" Target="../media/image65.jpeg"/><Relationship Id="rId4" Type="http://schemas.microsoft.com/office/2007/relationships/hdphoto" Target="../media/hdphoto1.wdp"/><Relationship Id="rId9" Type="http://schemas.openxmlformats.org/officeDocument/2006/relationships/image" Target="../media/image69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microsoft.com/office/2007/relationships/hdphoto" Target="../media/hdphoto1.wdp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.png"/><Relationship Id="rId5" Type="http://schemas.openxmlformats.org/officeDocument/2006/relationships/image" Target="../media/image65.jpeg"/><Relationship Id="rId4" Type="http://schemas.microsoft.com/office/2007/relationships/hdphoto" Target="../media/hdphoto1.wdp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news1.kr/articles/?2148249" TargetMode="External"/><Relationship Id="rId3" Type="http://schemas.openxmlformats.org/officeDocument/2006/relationships/image" Target="../media/image1.jpe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5.jpeg"/><Relationship Id="rId5" Type="http://schemas.openxmlformats.org/officeDocument/2006/relationships/image" Target="../media/image74.jpe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jpeg"/><Relationship Id="rId3" Type="http://schemas.openxmlformats.org/officeDocument/2006/relationships/image" Target="../media/image1.jpe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jpeg"/><Relationship Id="rId5" Type="http://schemas.openxmlformats.org/officeDocument/2006/relationships/image" Target="../media/image77.jpeg"/><Relationship Id="rId4" Type="http://schemas.microsoft.com/office/2007/relationships/hdphoto" Target="../media/hdphoto1.wdp"/><Relationship Id="rId9" Type="http://schemas.openxmlformats.org/officeDocument/2006/relationships/image" Target="../media/image60.jpe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9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www.sjsori.com/news/photo/201901/35902_41148_2512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96" r="14889" b="-496"/>
          <a:stretch/>
        </p:blipFill>
        <p:spPr bwMode="auto">
          <a:xfrm>
            <a:off x="4" y="-3008"/>
            <a:ext cx="9143999" cy="5239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2649572" y="1588771"/>
            <a:ext cx="4019044" cy="2287507"/>
          </a:xfrm>
          <a:prstGeom prst="rect">
            <a:avLst/>
          </a:prstGeom>
          <a:solidFill>
            <a:schemeClr val="tx1">
              <a:alpha val="64000"/>
            </a:scheme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2497172" y="1436371"/>
            <a:ext cx="4019044" cy="2287507"/>
          </a:xfrm>
          <a:prstGeom prst="rect">
            <a:avLst/>
          </a:prstGeom>
          <a:solidFill>
            <a:schemeClr val="tx1">
              <a:alpha val="64000"/>
            </a:scheme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-3726" y="1758855"/>
            <a:ext cx="91440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조선일보명조" panose="02030304000000000000" pitchFamily="18" charset="-127"/>
              </a:rPr>
              <a:t>지역적 특성을 고려한</a:t>
            </a:r>
            <a:endParaRPr lang="en-US" altLang="ko-KR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ExtraBold" panose="020B0600000101010101" pitchFamily="50" charset="-127"/>
              <a:ea typeface="나눔스퀘어라운드 ExtraBold" panose="020B0600000101010101" pitchFamily="50" charset="-127"/>
              <a:cs typeface="조선일보명조" panose="02030304000000000000" pitchFamily="18" charset="-127"/>
            </a:endParaRPr>
          </a:p>
          <a:p>
            <a:pPr algn="ctr"/>
            <a:r>
              <a:rPr lang="ko-KR" altLang="en-US" sz="2400" b="1" dirty="0">
                <a:solidFill>
                  <a:srgbClr val="FFFF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조선일보명조" panose="02030304000000000000" pitchFamily="18" charset="-127"/>
              </a:rPr>
              <a:t>문화 벤치마킹</a:t>
            </a:r>
            <a:endParaRPr lang="en-US" altLang="ko-KR" sz="2400" b="1" dirty="0">
              <a:solidFill>
                <a:srgbClr val="FFFF6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ExtraBold" panose="020B0600000101010101" pitchFamily="50" charset="-127"/>
              <a:ea typeface="나눔스퀘어라운드 ExtraBold" panose="020B0600000101010101" pitchFamily="50" charset="-127"/>
              <a:cs typeface="조선일보명조" panose="02030304000000000000" pitchFamily="18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2796503" y="2859782"/>
            <a:ext cx="355099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4682" y="2972199"/>
            <a:ext cx="91255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조선일보명조" panose="02030304000000000000" pitchFamily="18" charset="-127"/>
              </a:rPr>
              <a:t>&lt; DATA82 &gt;</a:t>
            </a:r>
          </a:p>
        </p:txBody>
      </p:sp>
      <p:sp>
        <p:nvSpPr>
          <p:cNvPr id="2" name="직각 삼각형 1"/>
          <p:cNvSpPr/>
          <p:nvPr/>
        </p:nvSpPr>
        <p:spPr>
          <a:xfrm rot="5400000">
            <a:off x="2544358" y="1408207"/>
            <a:ext cx="264961" cy="333938"/>
          </a:xfrm>
          <a:prstGeom prst="rtTriangle">
            <a:avLst/>
          </a:prstGeom>
          <a:solidFill>
            <a:srgbClr val="FFFF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14523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www.sjsori.com/news/photo/201901/35902_41148_2512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96" r="14889" b="-496"/>
          <a:stretch/>
        </p:blipFill>
        <p:spPr bwMode="auto">
          <a:xfrm>
            <a:off x="4" y="-3008"/>
            <a:ext cx="9143999" cy="5239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431540" y="303498"/>
            <a:ext cx="8280920" cy="4536504"/>
          </a:xfrm>
          <a:prstGeom prst="rect">
            <a:avLst/>
          </a:prstGeom>
          <a:solidFill>
            <a:schemeClr val="tx1"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0" name="직선 연결선 9"/>
          <p:cNvCxnSpPr/>
          <p:nvPr/>
        </p:nvCxnSpPr>
        <p:spPr>
          <a:xfrm>
            <a:off x="683568" y="915566"/>
            <a:ext cx="763284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043608" y="491866"/>
            <a:ext cx="1108483" cy="350624"/>
          </a:xfrm>
          <a:prstGeom prst="rect">
            <a:avLst/>
          </a:prstGeom>
          <a:solidFill>
            <a:srgbClr val="FFFF66">
              <a:alpha val="90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4572003" y="483518"/>
            <a:ext cx="3960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1. </a:t>
            </a:r>
            <a:r>
              <a:rPr lang="ko-KR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주제선정   </a:t>
            </a:r>
            <a:r>
              <a:rPr lang="en-US" altLang="ko-KR" b="1" dirty="0">
                <a:solidFill>
                  <a:srgbClr val="FFFF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2. </a:t>
            </a:r>
            <a:r>
              <a:rPr lang="ko-KR" altLang="en-US" b="1" dirty="0">
                <a:solidFill>
                  <a:srgbClr val="FFFF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분석과정   </a:t>
            </a:r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3. </a:t>
            </a:r>
            <a:r>
              <a:rPr lang="ko-KR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방안제시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712291" y="491866"/>
            <a:ext cx="360040" cy="338052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637051" y="471219"/>
            <a:ext cx="1515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02  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지역 분석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C5BFAB9F-7015-4990-AF6E-291D88D61A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313" y="1485326"/>
            <a:ext cx="7961802" cy="25749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DAD6F302-CD08-41B6-BA01-04C24EB857EB}"/>
              </a:ext>
            </a:extLst>
          </p:cNvPr>
          <p:cNvSpPr/>
          <p:nvPr/>
        </p:nvSpPr>
        <p:spPr>
          <a:xfrm>
            <a:off x="570641" y="1613307"/>
            <a:ext cx="7961802" cy="31331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0C78F54-2C10-4246-BFA3-02EDD325BEBA}"/>
              </a:ext>
            </a:extLst>
          </p:cNvPr>
          <p:cNvSpPr txBox="1"/>
          <p:nvPr/>
        </p:nvSpPr>
        <p:spPr>
          <a:xfrm>
            <a:off x="2863922" y="4138764"/>
            <a:ext cx="327214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b="1" dirty="0">
                <a:solidFill>
                  <a:srgbClr val="FFFF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외식 및 종합쇼핑</a:t>
            </a:r>
            <a:endParaRPr lang="en-US" altLang="ko-KR" sz="3000" b="1" dirty="0">
              <a:solidFill>
                <a:srgbClr val="FFFF6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295FDEA-F8D3-4884-9FD5-B4CA9BC77392}"/>
              </a:ext>
            </a:extLst>
          </p:cNvPr>
          <p:cNvSpPr txBox="1"/>
          <p:nvPr/>
        </p:nvSpPr>
        <p:spPr>
          <a:xfrm>
            <a:off x="617381" y="1042263"/>
            <a:ext cx="6023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(1) </a:t>
            </a:r>
            <a:r>
              <a:rPr lang="ko-KR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소비 통계</a:t>
            </a:r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- </a:t>
            </a:r>
            <a:r>
              <a:rPr lang="ko-KR" altLang="en-US" b="1" dirty="0">
                <a:solidFill>
                  <a:srgbClr val="FFFF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문화유형별</a:t>
            </a:r>
            <a:r>
              <a:rPr lang="ko-KR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역외소비 비중 </a:t>
            </a:r>
          </a:p>
        </p:txBody>
      </p:sp>
      <p:sp>
        <p:nvSpPr>
          <p:cNvPr id="17" name="화살표: 굽음 16">
            <a:extLst>
              <a:ext uri="{FF2B5EF4-FFF2-40B4-BE49-F238E27FC236}">
                <a16:creationId xmlns:a16="http://schemas.microsoft.com/office/drawing/2014/main" id="{716C2827-A68E-4657-B09E-4CC14C3501C2}"/>
              </a:ext>
            </a:extLst>
          </p:cNvPr>
          <p:cNvSpPr/>
          <p:nvPr/>
        </p:nvSpPr>
        <p:spPr>
          <a:xfrm rot="10800000" flipH="1">
            <a:off x="1390488" y="4054043"/>
            <a:ext cx="1539237" cy="553996"/>
          </a:xfrm>
          <a:prstGeom prst="bentArrow">
            <a:avLst>
              <a:gd name="adj1" fmla="val 29916"/>
              <a:gd name="adj2" fmla="val 32965"/>
              <a:gd name="adj3" fmla="val 46506"/>
              <a:gd name="adj4" fmla="val 4375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" name="화살표: 굽음 17">
            <a:extLst>
              <a:ext uri="{FF2B5EF4-FFF2-40B4-BE49-F238E27FC236}">
                <a16:creationId xmlns:a16="http://schemas.microsoft.com/office/drawing/2014/main" id="{40C6D654-F5F4-4C78-ACC0-8AC3256DA759}"/>
              </a:ext>
            </a:extLst>
          </p:cNvPr>
          <p:cNvSpPr/>
          <p:nvPr/>
        </p:nvSpPr>
        <p:spPr>
          <a:xfrm rot="10800000">
            <a:off x="6037665" y="4054043"/>
            <a:ext cx="1539237" cy="553997"/>
          </a:xfrm>
          <a:prstGeom prst="bentArrow">
            <a:avLst>
              <a:gd name="adj1" fmla="val 29916"/>
              <a:gd name="adj2" fmla="val 32965"/>
              <a:gd name="adj3" fmla="val 46506"/>
              <a:gd name="adj4" fmla="val 4375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2832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0" grpId="0"/>
      <p:bldP spid="17" grpId="0" animBg="1"/>
      <p:bldP spid="1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www.sjsori.com/news/photo/201901/35902_41148_2512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96" r="14889" b="-496"/>
          <a:stretch/>
        </p:blipFill>
        <p:spPr bwMode="auto">
          <a:xfrm>
            <a:off x="4" y="-3008"/>
            <a:ext cx="9143999" cy="5239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469907" y="303498"/>
            <a:ext cx="8280920" cy="4536504"/>
          </a:xfrm>
          <a:prstGeom prst="rect">
            <a:avLst/>
          </a:prstGeom>
          <a:solidFill>
            <a:schemeClr val="tx1"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0" name="직선 연결선 9"/>
          <p:cNvCxnSpPr/>
          <p:nvPr/>
        </p:nvCxnSpPr>
        <p:spPr>
          <a:xfrm>
            <a:off x="683568" y="915566"/>
            <a:ext cx="763284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043608" y="491866"/>
            <a:ext cx="1108483" cy="350624"/>
          </a:xfrm>
          <a:prstGeom prst="rect">
            <a:avLst/>
          </a:prstGeom>
          <a:solidFill>
            <a:srgbClr val="FFFF66">
              <a:alpha val="90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4572003" y="483518"/>
            <a:ext cx="3960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1. </a:t>
            </a:r>
            <a:r>
              <a:rPr lang="ko-KR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주제선정   </a:t>
            </a:r>
            <a:r>
              <a:rPr lang="en-US" altLang="ko-KR" b="1" dirty="0">
                <a:solidFill>
                  <a:srgbClr val="FFFF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2. </a:t>
            </a:r>
            <a:r>
              <a:rPr lang="ko-KR" altLang="en-US" b="1" dirty="0">
                <a:solidFill>
                  <a:srgbClr val="FFFF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분석과정   </a:t>
            </a:r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3. </a:t>
            </a:r>
            <a:r>
              <a:rPr lang="ko-KR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방안제시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712291" y="491866"/>
            <a:ext cx="360040" cy="338052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707B7C3-9E52-4297-B7D5-E6AC94E1241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6837" r="75563" b="17142"/>
          <a:stretch/>
        </p:blipFill>
        <p:spPr>
          <a:xfrm>
            <a:off x="5586651" y="1498384"/>
            <a:ext cx="2347541" cy="302705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076C861-42C1-4CEA-BACE-2B9DE06B230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234" t="37844" r="45454" b="49019"/>
          <a:stretch/>
        </p:blipFill>
        <p:spPr>
          <a:xfrm>
            <a:off x="790662" y="1666729"/>
            <a:ext cx="3960440" cy="67567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C19B70C8-2BE6-44C7-B23B-B055764A8BC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234" t="64227" r="51908" b="24066"/>
          <a:stretch/>
        </p:blipFill>
        <p:spPr>
          <a:xfrm>
            <a:off x="790662" y="2441466"/>
            <a:ext cx="3960440" cy="60219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8513631A-2006-45B7-B063-153B20417382}"/>
              </a:ext>
            </a:extLst>
          </p:cNvPr>
          <p:cNvSpPr txBox="1"/>
          <p:nvPr/>
        </p:nvSpPr>
        <p:spPr>
          <a:xfrm>
            <a:off x="1150349" y="3276904"/>
            <a:ext cx="3802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인구 규모에 따라 문화시설 종류 상이</a:t>
            </a:r>
          </a:p>
        </p:txBody>
      </p:sp>
      <p:sp>
        <p:nvSpPr>
          <p:cNvPr id="35" name="화살표: 오른쪽 34">
            <a:extLst>
              <a:ext uri="{FF2B5EF4-FFF2-40B4-BE49-F238E27FC236}">
                <a16:creationId xmlns:a16="http://schemas.microsoft.com/office/drawing/2014/main" id="{ECA74DB2-3720-4D33-BDEB-88757C99742C}"/>
              </a:ext>
            </a:extLst>
          </p:cNvPr>
          <p:cNvSpPr/>
          <p:nvPr/>
        </p:nvSpPr>
        <p:spPr>
          <a:xfrm>
            <a:off x="790309" y="3325241"/>
            <a:ext cx="360040" cy="267074"/>
          </a:xfrm>
          <a:prstGeom prst="rightArrow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1800DD49-47A6-4860-8146-4B11E5F3BBAB}"/>
              </a:ext>
            </a:extLst>
          </p:cNvPr>
          <p:cNvSpPr/>
          <p:nvPr/>
        </p:nvSpPr>
        <p:spPr>
          <a:xfrm>
            <a:off x="1222135" y="2695121"/>
            <a:ext cx="1987550" cy="161110"/>
          </a:xfrm>
          <a:prstGeom prst="rect">
            <a:avLst/>
          </a:prstGeom>
          <a:solidFill>
            <a:srgbClr val="FF0000">
              <a:alpha val="29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FBF4474-81F3-468A-91C8-00EF05E6C425}"/>
              </a:ext>
            </a:extLst>
          </p:cNvPr>
          <p:cNvSpPr txBox="1"/>
          <p:nvPr/>
        </p:nvSpPr>
        <p:spPr>
          <a:xfrm>
            <a:off x="757109" y="3807239"/>
            <a:ext cx="452239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* ‘18</a:t>
            </a:r>
            <a:r>
              <a:rPr lang="ko-KR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년 </a:t>
            </a:r>
            <a:r>
              <a:rPr lang="ko-KR" altLang="en-US" sz="1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시군구별</a:t>
            </a:r>
            <a:r>
              <a:rPr lang="ko-KR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유동인구 데이터</a:t>
            </a:r>
            <a:r>
              <a:rPr lang="en-US" altLang="ko-KR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</a:t>
            </a:r>
            <a:r>
              <a:rPr lang="ko-KR" altLang="en-US" sz="1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한국데이터산업진흥원</a:t>
            </a:r>
            <a:r>
              <a:rPr lang="en-US" altLang="ko-KR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)</a:t>
            </a:r>
          </a:p>
          <a:p>
            <a:endParaRPr lang="en-US" altLang="ko-KR" sz="1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r>
              <a:rPr lang="en-US" altLang="ko-KR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* ’20</a:t>
            </a:r>
            <a:r>
              <a:rPr lang="ko-KR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년 </a:t>
            </a:r>
            <a:r>
              <a:rPr lang="en-US" altLang="ko-KR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06</a:t>
            </a:r>
            <a:r>
              <a:rPr lang="ko-KR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월 </a:t>
            </a:r>
            <a:r>
              <a:rPr lang="ko-KR" altLang="en-US" sz="1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시군구별</a:t>
            </a:r>
            <a:r>
              <a:rPr lang="ko-KR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주민등록인구 수</a:t>
            </a:r>
            <a:r>
              <a:rPr lang="en-US" altLang="ko-KR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</a:t>
            </a:r>
            <a:r>
              <a:rPr lang="ko-KR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행정안전부</a:t>
            </a:r>
            <a:r>
              <a:rPr lang="en-US" altLang="ko-KR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)</a:t>
            </a:r>
            <a:endParaRPr lang="ko-KR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28671B2-6410-4A06-B9B1-0E58E3F74DF2}"/>
              </a:ext>
            </a:extLst>
          </p:cNvPr>
          <p:cNvSpPr txBox="1"/>
          <p:nvPr/>
        </p:nvSpPr>
        <p:spPr>
          <a:xfrm>
            <a:off x="617381" y="1042263"/>
            <a:ext cx="6023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(2) </a:t>
            </a:r>
            <a:r>
              <a:rPr lang="ko-KR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인구사회 통계</a:t>
            </a:r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– </a:t>
            </a:r>
            <a:r>
              <a:rPr lang="ko-KR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인구 규모</a:t>
            </a:r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</a:t>
            </a:r>
            <a:r>
              <a:rPr lang="ko-KR" altLang="en-US" b="1" dirty="0">
                <a:solidFill>
                  <a:srgbClr val="FFFF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유동인구</a:t>
            </a:r>
            <a:r>
              <a:rPr lang="en-US" altLang="ko-KR" b="1" dirty="0">
                <a:solidFill>
                  <a:srgbClr val="FFFF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 </a:t>
            </a:r>
            <a:r>
              <a:rPr lang="ko-KR" altLang="en-US" b="1" dirty="0" err="1">
                <a:solidFill>
                  <a:srgbClr val="FFFF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총인구수</a:t>
            </a:r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)</a:t>
            </a:r>
            <a:r>
              <a:rPr lang="ko-KR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1AE2642-B790-45AE-91F7-EB7C2EBB58B0}"/>
              </a:ext>
            </a:extLst>
          </p:cNvPr>
          <p:cNvSpPr txBox="1"/>
          <p:nvPr/>
        </p:nvSpPr>
        <p:spPr>
          <a:xfrm>
            <a:off x="637051" y="471219"/>
            <a:ext cx="1515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02  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지역 분석</a:t>
            </a:r>
          </a:p>
        </p:txBody>
      </p:sp>
    </p:spTree>
    <p:extLst>
      <p:ext uri="{BB962C8B-B14F-4D97-AF65-F5344CB8AC3E}">
        <p14:creationId xmlns:p14="http://schemas.microsoft.com/office/powerpoint/2010/main" val="1893998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5" grpId="0" animBg="1"/>
      <p:bldP spid="3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www.sjsori.com/news/photo/201901/35902_41148_2512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96" r="14889" b="-496"/>
          <a:stretch/>
        </p:blipFill>
        <p:spPr bwMode="auto">
          <a:xfrm>
            <a:off x="4" y="-3008"/>
            <a:ext cx="9143999" cy="5239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469907" y="303498"/>
            <a:ext cx="8280920" cy="4536504"/>
          </a:xfrm>
          <a:prstGeom prst="rect">
            <a:avLst/>
          </a:prstGeom>
          <a:solidFill>
            <a:schemeClr val="tx1"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0" name="직선 연결선 9"/>
          <p:cNvCxnSpPr/>
          <p:nvPr/>
        </p:nvCxnSpPr>
        <p:spPr>
          <a:xfrm>
            <a:off x="683568" y="915566"/>
            <a:ext cx="763284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043608" y="491866"/>
            <a:ext cx="1108483" cy="350624"/>
          </a:xfrm>
          <a:prstGeom prst="rect">
            <a:avLst/>
          </a:prstGeom>
          <a:solidFill>
            <a:srgbClr val="FFFF66">
              <a:alpha val="90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4572003" y="483518"/>
            <a:ext cx="3960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1. </a:t>
            </a:r>
            <a:r>
              <a:rPr lang="ko-KR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주제선정   </a:t>
            </a:r>
            <a:r>
              <a:rPr lang="en-US" altLang="ko-KR" b="1" dirty="0">
                <a:solidFill>
                  <a:srgbClr val="FFFF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2. </a:t>
            </a:r>
            <a:r>
              <a:rPr lang="ko-KR" altLang="en-US" b="1" dirty="0">
                <a:solidFill>
                  <a:srgbClr val="FFFF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분석과정   </a:t>
            </a:r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3. </a:t>
            </a:r>
            <a:r>
              <a:rPr lang="ko-KR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방안제시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712291" y="491866"/>
            <a:ext cx="360040" cy="338052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513631A-2006-45B7-B063-153B20417382}"/>
              </a:ext>
            </a:extLst>
          </p:cNvPr>
          <p:cNvSpPr txBox="1"/>
          <p:nvPr/>
        </p:nvSpPr>
        <p:spPr>
          <a:xfrm>
            <a:off x="1018925" y="3316809"/>
            <a:ext cx="4057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성별</a:t>
            </a:r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/</a:t>
            </a:r>
            <a:r>
              <a:rPr lang="ko-KR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연령대</a:t>
            </a:r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/</a:t>
            </a:r>
            <a:r>
              <a:rPr lang="ko-KR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소득에 따라</a:t>
            </a:r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문화생활 상이</a:t>
            </a:r>
          </a:p>
        </p:txBody>
      </p:sp>
      <p:sp>
        <p:nvSpPr>
          <p:cNvPr id="35" name="화살표: 오른쪽 34">
            <a:extLst>
              <a:ext uri="{FF2B5EF4-FFF2-40B4-BE49-F238E27FC236}">
                <a16:creationId xmlns:a16="http://schemas.microsoft.com/office/drawing/2014/main" id="{ECA74DB2-3720-4D33-BDEB-88757C99742C}"/>
              </a:ext>
            </a:extLst>
          </p:cNvPr>
          <p:cNvSpPr/>
          <p:nvPr/>
        </p:nvSpPr>
        <p:spPr>
          <a:xfrm>
            <a:off x="598564" y="3224407"/>
            <a:ext cx="540523" cy="579515"/>
          </a:xfrm>
          <a:prstGeom prst="rightArrow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FBF4474-81F3-468A-91C8-00EF05E6C425}"/>
              </a:ext>
            </a:extLst>
          </p:cNvPr>
          <p:cNvSpPr txBox="1"/>
          <p:nvPr/>
        </p:nvSpPr>
        <p:spPr>
          <a:xfrm>
            <a:off x="4768078" y="3785682"/>
            <a:ext cx="39580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* ’20</a:t>
            </a:r>
            <a:r>
              <a:rPr lang="ko-KR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년 </a:t>
            </a:r>
            <a:r>
              <a:rPr lang="en-US" altLang="ko-KR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06</a:t>
            </a:r>
            <a:r>
              <a:rPr lang="ko-KR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월 </a:t>
            </a:r>
            <a:r>
              <a:rPr lang="ko-KR" altLang="en-US" sz="1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시군구별</a:t>
            </a:r>
            <a:r>
              <a:rPr lang="en-US" altLang="ko-KR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주민등록인구 수</a:t>
            </a:r>
            <a:r>
              <a:rPr lang="en-US" altLang="ko-KR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</a:t>
            </a:r>
            <a:r>
              <a:rPr lang="ko-KR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행정안전부</a:t>
            </a:r>
            <a:r>
              <a:rPr lang="en-US" altLang="ko-KR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)</a:t>
            </a:r>
            <a:endParaRPr lang="ko-KR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D813CB4-4A3D-4AC4-AD82-B32FF421531A}"/>
              </a:ext>
            </a:extLst>
          </p:cNvPr>
          <p:cNvSpPr txBox="1"/>
          <p:nvPr/>
        </p:nvSpPr>
        <p:spPr>
          <a:xfrm>
            <a:off x="469907" y="2884029"/>
            <a:ext cx="39880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문화예술</a:t>
            </a:r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/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스포츠 관람 비율</a:t>
            </a:r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통계청</a:t>
            </a:r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)</a:t>
            </a:r>
            <a:endParaRPr lang="ko-KR" altLang="en-US" sz="1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C417C975-CEED-4E57-B8FF-13D1183BAB6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21" r="11413" b="5286"/>
          <a:stretch/>
        </p:blipFill>
        <p:spPr>
          <a:xfrm>
            <a:off x="585681" y="1606910"/>
            <a:ext cx="3872260" cy="126166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1B5CBE90-92E2-4E26-B412-9142B6EE3C2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2968" t="55963" r="4830" b="34945"/>
          <a:stretch/>
        </p:blipFill>
        <p:spPr>
          <a:xfrm>
            <a:off x="598564" y="4065596"/>
            <a:ext cx="8023606" cy="65970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0536CF7-B0EE-4CC0-9BBB-FC196678327B}"/>
              </a:ext>
            </a:extLst>
          </p:cNvPr>
          <p:cNvSpPr txBox="1"/>
          <p:nvPr/>
        </p:nvSpPr>
        <p:spPr>
          <a:xfrm>
            <a:off x="617381" y="1042263"/>
            <a:ext cx="6023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(3) </a:t>
            </a:r>
            <a:r>
              <a:rPr lang="ko-KR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인구사회 통계</a:t>
            </a:r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– </a:t>
            </a:r>
            <a:r>
              <a:rPr lang="ko-KR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인구 구성 비율</a:t>
            </a:r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</a:t>
            </a:r>
            <a:r>
              <a:rPr lang="ko-KR" altLang="en-US" b="1" dirty="0">
                <a:solidFill>
                  <a:srgbClr val="FFFF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성별</a:t>
            </a:r>
            <a:r>
              <a:rPr lang="en-US" altLang="ko-KR" b="1" dirty="0">
                <a:solidFill>
                  <a:srgbClr val="FFFF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 </a:t>
            </a:r>
            <a:r>
              <a:rPr lang="ko-KR" altLang="en-US" b="1" dirty="0">
                <a:solidFill>
                  <a:srgbClr val="FFFF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연령대별</a:t>
            </a:r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), </a:t>
            </a:r>
            <a:r>
              <a:rPr lang="ko-KR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소득 비율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3414963-8AA0-41EE-B905-B1EA3CABE62A}"/>
              </a:ext>
            </a:extLst>
          </p:cNvPr>
          <p:cNvSpPr txBox="1"/>
          <p:nvPr/>
        </p:nvSpPr>
        <p:spPr>
          <a:xfrm>
            <a:off x="637051" y="471219"/>
            <a:ext cx="1515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02  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지역 분석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1728A1AF-814A-4048-9D30-383147764C3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56" y="1872069"/>
            <a:ext cx="3312368" cy="186948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4052788-58A0-4864-8FCE-0C4491817611}"/>
              </a:ext>
            </a:extLst>
          </p:cNvPr>
          <p:cNvSpPr txBox="1"/>
          <p:nvPr/>
        </p:nvSpPr>
        <p:spPr>
          <a:xfrm>
            <a:off x="5148484" y="1381878"/>
            <a:ext cx="28803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* ’19</a:t>
            </a:r>
            <a:r>
              <a:rPr lang="ko-KR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년 </a:t>
            </a:r>
            <a:r>
              <a:rPr lang="en-US" altLang="ko-KR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10</a:t>
            </a:r>
            <a:r>
              <a:rPr lang="ko-KR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월 전국 </a:t>
            </a:r>
            <a:r>
              <a:rPr lang="ko-KR" altLang="en-US" sz="1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시군구</a:t>
            </a:r>
            <a:r>
              <a:rPr lang="ko-KR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단위 소득 구간대별 주민 비율</a:t>
            </a:r>
            <a:r>
              <a:rPr lang="en-US" altLang="ko-KR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</a:t>
            </a:r>
            <a:r>
              <a:rPr lang="ko-KR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한국문화정보원</a:t>
            </a:r>
            <a:r>
              <a:rPr lang="en-US" altLang="ko-KR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)</a:t>
            </a:r>
            <a:endParaRPr lang="ko-KR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F26B6834-7EE7-459F-BB45-A973763583C7}"/>
              </a:ext>
            </a:extLst>
          </p:cNvPr>
          <p:cNvCxnSpPr>
            <a:cxnSpLocks/>
          </p:cNvCxnSpPr>
          <p:nvPr/>
        </p:nvCxnSpPr>
        <p:spPr>
          <a:xfrm>
            <a:off x="5004048" y="1491630"/>
            <a:ext cx="0" cy="219451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1B6CDFF0-811B-4D95-9512-1EB4E062599E}"/>
              </a:ext>
            </a:extLst>
          </p:cNvPr>
          <p:cNvCxnSpPr>
            <a:cxnSpLocks/>
          </p:cNvCxnSpPr>
          <p:nvPr/>
        </p:nvCxnSpPr>
        <p:spPr>
          <a:xfrm flipV="1">
            <a:off x="618444" y="3810060"/>
            <a:ext cx="4346359" cy="3414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8023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5" grpId="0" animBg="1"/>
      <p:bldP spid="38" grpId="0"/>
      <p:bldP spid="2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www.sjsori.com/news/photo/201901/35902_41148_2512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96" r="14889" b="-496"/>
          <a:stretch/>
        </p:blipFill>
        <p:spPr bwMode="auto">
          <a:xfrm>
            <a:off x="4" y="-3008"/>
            <a:ext cx="9143999" cy="5239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469907" y="303498"/>
            <a:ext cx="8280920" cy="4536504"/>
          </a:xfrm>
          <a:prstGeom prst="rect">
            <a:avLst/>
          </a:prstGeom>
          <a:solidFill>
            <a:schemeClr val="tx1"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0" name="직선 연결선 9"/>
          <p:cNvCxnSpPr/>
          <p:nvPr/>
        </p:nvCxnSpPr>
        <p:spPr>
          <a:xfrm>
            <a:off x="683568" y="915566"/>
            <a:ext cx="763284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043608" y="491866"/>
            <a:ext cx="1108483" cy="350624"/>
          </a:xfrm>
          <a:prstGeom prst="rect">
            <a:avLst/>
          </a:prstGeom>
          <a:solidFill>
            <a:srgbClr val="FFFF66">
              <a:alpha val="90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4572003" y="483518"/>
            <a:ext cx="3960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1. </a:t>
            </a:r>
            <a:r>
              <a:rPr lang="ko-KR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주제선정   </a:t>
            </a:r>
            <a:r>
              <a:rPr lang="en-US" altLang="ko-KR" b="1" dirty="0">
                <a:solidFill>
                  <a:srgbClr val="FFFF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2. </a:t>
            </a:r>
            <a:r>
              <a:rPr lang="ko-KR" altLang="en-US" b="1" dirty="0">
                <a:solidFill>
                  <a:srgbClr val="FFFF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분석과정   </a:t>
            </a:r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3. </a:t>
            </a:r>
            <a:r>
              <a:rPr lang="ko-KR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방안제시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712291" y="491866"/>
            <a:ext cx="360040" cy="338052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513631A-2006-45B7-B063-153B20417382}"/>
              </a:ext>
            </a:extLst>
          </p:cNvPr>
          <p:cNvSpPr txBox="1"/>
          <p:nvPr/>
        </p:nvSpPr>
        <p:spPr>
          <a:xfrm>
            <a:off x="1009061" y="2922824"/>
            <a:ext cx="4057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성별</a:t>
            </a:r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/</a:t>
            </a:r>
            <a:r>
              <a:rPr lang="ko-KR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연령대</a:t>
            </a:r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/</a:t>
            </a:r>
            <a:r>
              <a:rPr lang="ko-KR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소득에 따라</a:t>
            </a:r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문화생활 상이</a:t>
            </a:r>
          </a:p>
        </p:txBody>
      </p:sp>
      <p:sp>
        <p:nvSpPr>
          <p:cNvPr id="35" name="화살표: 오른쪽 34">
            <a:extLst>
              <a:ext uri="{FF2B5EF4-FFF2-40B4-BE49-F238E27FC236}">
                <a16:creationId xmlns:a16="http://schemas.microsoft.com/office/drawing/2014/main" id="{ECA74DB2-3720-4D33-BDEB-88757C99742C}"/>
              </a:ext>
            </a:extLst>
          </p:cNvPr>
          <p:cNvSpPr/>
          <p:nvPr/>
        </p:nvSpPr>
        <p:spPr>
          <a:xfrm>
            <a:off x="688245" y="2818810"/>
            <a:ext cx="408132" cy="504630"/>
          </a:xfrm>
          <a:prstGeom prst="rightArrow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D813CB4-4A3D-4AC4-AD82-B32FF421531A}"/>
              </a:ext>
            </a:extLst>
          </p:cNvPr>
          <p:cNvSpPr txBox="1"/>
          <p:nvPr/>
        </p:nvSpPr>
        <p:spPr>
          <a:xfrm>
            <a:off x="469907" y="2711371"/>
            <a:ext cx="39880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문화예술</a:t>
            </a:r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/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스포츠 관람 비율</a:t>
            </a:r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통계청</a:t>
            </a:r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)</a:t>
            </a:r>
            <a:endParaRPr lang="ko-KR" altLang="en-US" sz="1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C417C975-CEED-4E57-B8FF-13D1183BAB6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21" r="11413" b="5286"/>
          <a:stretch/>
        </p:blipFill>
        <p:spPr>
          <a:xfrm>
            <a:off x="574524" y="1456236"/>
            <a:ext cx="3872260" cy="126166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0536CF7-B0EE-4CC0-9BBB-FC196678327B}"/>
              </a:ext>
            </a:extLst>
          </p:cNvPr>
          <p:cNvSpPr txBox="1"/>
          <p:nvPr/>
        </p:nvSpPr>
        <p:spPr>
          <a:xfrm>
            <a:off x="617381" y="1042263"/>
            <a:ext cx="6023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(3) </a:t>
            </a:r>
            <a:r>
              <a:rPr lang="ko-KR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인구사회 통계</a:t>
            </a:r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– </a:t>
            </a:r>
            <a:r>
              <a:rPr lang="ko-KR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인구 구성 비율</a:t>
            </a:r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</a:t>
            </a:r>
            <a:r>
              <a:rPr lang="ko-KR" altLang="en-US" b="1" dirty="0">
                <a:solidFill>
                  <a:srgbClr val="FFFF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성별</a:t>
            </a:r>
            <a:r>
              <a:rPr lang="en-US" altLang="ko-KR" b="1" dirty="0">
                <a:solidFill>
                  <a:srgbClr val="FFFF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 </a:t>
            </a:r>
            <a:r>
              <a:rPr lang="ko-KR" altLang="en-US" b="1" dirty="0">
                <a:solidFill>
                  <a:srgbClr val="FFFF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연령대별</a:t>
            </a:r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), </a:t>
            </a:r>
            <a:r>
              <a:rPr lang="ko-KR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소득 비율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3414963-8AA0-41EE-B905-B1EA3CABE62A}"/>
              </a:ext>
            </a:extLst>
          </p:cNvPr>
          <p:cNvSpPr txBox="1"/>
          <p:nvPr/>
        </p:nvSpPr>
        <p:spPr>
          <a:xfrm>
            <a:off x="637051" y="471219"/>
            <a:ext cx="1515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02  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지역 분석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F26B6834-7EE7-459F-BB45-A973763583C7}"/>
              </a:ext>
            </a:extLst>
          </p:cNvPr>
          <p:cNvCxnSpPr>
            <a:cxnSpLocks/>
          </p:cNvCxnSpPr>
          <p:nvPr/>
        </p:nvCxnSpPr>
        <p:spPr>
          <a:xfrm>
            <a:off x="4956623" y="1411595"/>
            <a:ext cx="0" cy="188056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1B6CDFF0-811B-4D95-9512-1EB4E062599E}"/>
              </a:ext>
            </a:extLst>
          </p:cNvPr>
          <p:cNvCxnSpPr>
            <a:cxnSpLocks/>
          </p:cNvCxnSpPr>
          <p:nvPr/>
        </p:nvCxnSpPr>
        <p:spPr>
          <a:xfrm flipV="1">
            <a:off x="600929" y="3314648"/>
            <a:ext cx="4346359" cy="3414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cx2="http://schemas.microsoft.com/office/drawing/2015/10/21/chartex">
        <mc:Choice Requires="cx2">
          <p:graphicFrame>
            <p:nvGraphicFramePr>
              <p:cNvPr id="22" name="차트 21">
                <a:extLst>
                  <a:ext uri="{FF2B5EF4-FFF2-40B4-BE49-F238E27FC236}">
                    <a16:creationId xmlns:a16="http://schemas.microsoft.com/office/drawing/2014/main" id="{05B0AE52-A6F0-40CD-AE58-2B9DF22BEC3B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152023298"/>
                  </p:ext>
                </p:extLst>
              </p:nvPr>
            </p:nvGraphicFramePr>
            <p:xfrm>
              <a:off x="5047639" y="1475586"/>
              <a:ext cx="3626449" cy="2368613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5"/>
              </a:graphicData>
            </a:graphic>
          </p:graphicFrame>
        </mc:Choice>
        <mc:Fallback xmlns="">
          <p:pic>
            <p:nvPicPr>
              <p:cNvPr id="22" name="차트 21">
                <a:extLst>
                  <a:ext uri="{FF2B5EF4-FFF2-40B4-BE49-F238E27FC236}">
                    <a16:creationId xmlns:a16="http://schemas.microsoft.com/office/drawing/2014/main" id="{05B0AE52-A6F0-40CD-AE58-2B9DF22BEC3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047639" y="1475586"/>
                <a:ext cx="3626449" cy="2368613"/>
              </a:xfrm>
              <a:prstGeom prst="rect">
                <a:avLst/>
              </a:prstGeom>
            </p:spPr>
          </p:pic>
        </mc:Fallback>
      </mc:AlternateContent>
      <p:pic>
        <p:nvPicPr>
          <p:cNvPr id="2" name="그림 1">
            <a:extLst>
              <a:ext uri="{FF2B5EF4-FFF2-40B4-BE49-F238E27FC236}">
                <a16:creationId xmlns:a16="http://schemas.microsoft.com/office/drawing/2014/main" id="{A9E9FA1A-4F9D-4166-977D-4EA762405D1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3074" t="53627" r="39677" b="40378"/>
          <a:stretch/>
        </p:blipFill>
        <p:spPr>
          <a:xfrm>
            <a:off x="3628971" y="3970137"/>
            <a:ext cx="5011754" cy="357705"/>
          </a:xfrm>
          <a:prstGeom prst="rect">
            <a:avLst/>
          </a:prstGeom>
        </p:spPr>
      </p:pic>
      <p:pic>
        <p:nvPicPr>
          <p:cNvPr id="1026" name="Picture 2" descr="세종시는 젊은 도시? 인구 구성으로 살펴보는 전망">
            <a:extLst>
              <a:ext uri="{FF2B5EF4-FFF2-40B4-BE49-F238E27FC236}">
                <a16:creationId xmlns:a16="http://schemas.microsoft.com/office/drawing/2014/main" id="{0B59537C-6AC7-498D-95BB-80C453F3E4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58" b="9979"/>
          <a:stretch/>
        </p:blipFill>
        <p:spPr bwMode="auto">
          <a:xfrm>
            <a:off x="592615" y="3417752"/>
            <a:ext cx="1826006" cy="1352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334CFEA4-2332-4DF2-9CC8-16EAC2E91675}"/>
              </a:ext>
            </a:extLst>
          </p:cNvPr>
          <p:cNvSpPr txBox="1"/>
          <p:nvPr/>
        </p:nvSpPr>
        <p:spPr>
          <a:xfrm>
            <a:off x="2363066" y="4553201"/>
            <a:ext cx="12830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지역별 평균연령</a:t>
            </a:r>
            <a:endParaRPr lang="ko-KR" altLang="en-US" sz="1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334167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www.sjsori.com/news/photo/201901/35902_41148_2512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96" r="14889" b="-496"/>
          <a:stretch/>
        </p:blipFill>
        <p:spPr bwMode="auto">
          <a:xfrm>
            <a:off x="4" y="-3008"/>
            <a:ext cx="9143999" cy="5239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469907" y="303498"/>
            <a:ext cx="8280920" cy="4536504"/>
          </a:xfrm>
          <a:prstGeom prst="rect">
            <a:avLst/>
          </a:prstGeom>
          <a:solidFill>
            <a:schemeClr val="tx1"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0" name="직선 연결선 9"/>
          <p:cNvCxnSpPr/>
          <p:nvPr/>
        </p:nvCxnSpPr>
        <p:spPr>
          <a:xfrm>
            <a:off x="683568" y="915566"/>
            <a:ext cx="763284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043608" y="491866"/>
            <a:ext cx="1108483" cy="350624"/>
          </a:xfrm>
          <a:prstGeom prst="rect">
            <a:avLst/>
          </a:prstGeom>
          <a:solidFill>
            <a:srgbClr val="FFFF66">
              <a:alpha val="90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4572003" y="483518"/>
            <a:ext cx="3960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1. </a:t>
            </a:r>
            <a:r>
              <a:rPr lang="ko-KR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주제선정   </a:t>
            </a:r>
            <a:r>
              <a:rPr lang="en-US" altLang="ko-KR" b="1" dirty="0">
                <a:solidFill>
                  <a:srgbClr val="FFFF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2. </a:t>
            </a:r>
            <a:r>
              <a:rPr lang="ko-KR" altLang="en-US" b="1" dirty="0">
                <a:solidFill>
                  <a:srgbClr val="FFFF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분석과정   </a:t>
            </a:r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3. </a:t>
            </a:r>
            <a:r>
              <a:rPr lang="ko-KR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방안제시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712291" y="491866"/>
            <a:ext cx="360040" cy="338052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513631A-2006-45B7-B063-153B20417382}"/>
              </a:ext>
            </a:extLst>
          </p:cNvPr>
          <p:cNvSpPr txBox="1"/>
          <p:nvPr/>
        </p:nvSpPr>
        <p:spPr>
          <a:xfrm>
            <a:off x="1174488" y="3827347"/>
            <a:ext cx="2779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행정도시로 공공기관 이전</a:t>
            </a:r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B73B25D7-ECF2-4021-A04B-C5A7FED6ABB9}"/>
              </a:ext>
            </a:extLst>
          </p:cNvPr>
          <p:cNvSpPr/>
          <p:nvPr/>
        </p:nvSpPr>
        <p:spPr>
          <a:xfrm>
            <a:off x="926583" y="3862749"/>
            <a:ext cx="360040" cy="267074"/>
          </a:xfrm>
          <a:prstGeom prst="rightArrow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4C101D9-9489-425A-8E98-BB2B9FBE6805}"/>
              </a:ext>
            </a:extLst>
          </p:cNvPr>
          <p:cNvSpPr txBox="1"/>
          <p:nvPr/>
        </p:nvSpPr>
        <p:spPr>
          <a:xfrm>
            <a:off x="712291" y="4316490"/>
            <a:ext cx="58076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* ’15</a:t>
            </a:r>
            <a:r>
              <a:rPr lang="ko-KR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년 </a:t>
            </a:r>
            <a:r>
              <a:rPr lang="ko-KR" altLang="en-US" sz="1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시군구</a:t>
            </a:r>
            <a:r>
              <a:rPr lang="ko-KR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단위 직종 구간대별 주민 비율</a:t>
            </a:r>
            <a:r>
              <a:rPr lang="en-US" altLang="ko-KR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</a:t>
            </a:r>
            <a:r>
              <a:rPr lang="ko-KR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통계청</a:t>
            </a:r>
            <a:r>
              <a:rPr lang="en-US" altLang="ko-KR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)</a:t>
            </a:r>
            <a:endParaRPr lang="ko-KR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E397058-FDF6-487B-AF5B-F7C4A34AC0C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194" t="29304" r="34619" b="22826"/>
          <a:stretch/>
        </p:blipFill>
        <p:spPr>
          <a:xfrm>
            <a:off x="926583" y="1691291"/>
            <a:ext cx="3766233" cy="198121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</p:pic>
      <p:pic>
        <p:nvPicPr>
          <p:cNvPr id="20" name="그림 19" descr="그리기이(가) 표시된 사진&#10;&#10;자동 생성된 설명">
            <a:extLst>
              <a:ext uri="{FF2B5EF4-FFF2-40B4-BE49-F238E27FC236}">
                <a16:creationId xmlns:a16="http://schemas.microsoft.com/office/drawing/2014/main" id="{38B99EBB-DA96-4A3F-A2F4-756AD7738D0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9158" y="1358300"/>
            <a:ext cx="3138183" cy="28519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965287D7-6C6F-4598-9E6A-1B2B0A8B1D8E}"/>
              </a:ext>
            </a:extLst>
          </p:cNvPr>
          <p:cNvSpPr txBox="1"/>
          <p:nvPr/>
        </p:nvSpPr>
        <p:spPr>
          <a:xfrm>
            <a:off x="617381" y="1042263"/>
            <a:ext cx="6023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(4) </a:t>
            </a:r>
            <a:r>
              <a:rPr lang="ko-KR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인구사회 통계</a:t>
            </a:r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– </a:t>
            </a:r>
            <a:r>
              <a:rPr lang="ko-KR" altLang="en-US" b="1" dirty="0">
                <a:solidFill>
                  <a:srgbClr val="FFFF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직종 </a:t>
            </a:r>
            <a:r>
              <a:rPr lang="ko-KR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구성 비율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E72A893-220A-411A-891C-D4429889404E}"/>
              </a:ext>
            </a:extLst>
          </p:cNvPr>
          <p:cNvSpPr txBox="1"/>
          <p:nvPr/>
        </p:nvSpPr>
        <p:spPr>
          <a:xfrm>
            <a:off x="637051" y="471219"/>
            <a:ext cx="1515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02  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지역 분석</a:t>
            </a:r>
          </a:p>
        </p:txBody>
      </p:sp>
    </p:spTree>
    <p:extLst>
      <p:ext uri="{BB962C8B-B14F-4D97-AF65-F5344CB8AC3E}">
        <p14:creationId xmlns:p14="http://schemas.microsoft.com/office/powerpoint/2010/main" val="643853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17" grpId="0" animBg="1"/>
      <p:bldP spid="1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www.sjsori.com/news/photo/201901/35902_41148_2512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96" r="14889" b="-496"/>
          <a:stretch/>
        </p:blipFill>
        <p:spPr bwMode="auto">
          <a:xfrm>
            <a:off x="4" y="-3008"/>
            <a:ext cx="9143999" cy="5239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431540" y="348267"/>
            <a:ext cx="8280920" cy="4536504"/>
          </a:xfrm>
          <a:prstGeom prst="rect">
            <a:avLst/>
          </a:prstGeom>
          <a:solidFill>
            <a:schemeClr val="tx1"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0" name="직선 연결선 9"/>
          <p:cNvCxnSpPr/>
          <p:nvPr/>
        </p:nvCxnSpPr>
        <p:spPr>
          <a:xfrm>
            <a:off x="683568" y="915566"/>
            <a:ext cx="763284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198A2CB9-FC15-4F32-A1B7-6C56AB5A20FC}"/>
              </a:ext>
            </a:extLst>
          </p:cNvPr>
          <p:cNvSpPr txBox="1"/>
          <p:nvPr/>
        </p:nvSpPr>
        <p:spPr>
          <a:xfrm>
            <a:off x="585259" y="1758440"/>
            <a:ext cx="403554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* </a:t>
            </a:r>
            <a:r>
              <a:rPr lang="ko-KR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데이터간 거리를 이용한 군집분석</a:t>
            </a:r>
            <a:endParaRPr lang="en-US" altLang="ko-KR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r>
              <a:rPr lang="en-US" altLang="ko-KR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* </a:t>
            </a:r>
            <a:r>
              <a:rPr lang="ko-KR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사전에 정해진 </a:t>
            </a:r>
            <a:r>
              <a:rPr lang="en-US" altLang="ko-KR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k</a:t>
            </a:r>
            <a:r>
              <a:rPr lang="ko-KR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개의 클러스터를 통해서 주어진 데이터 집합을 분류 하는 방법</a:t>
            </a:r>
            <a:endParaRPr lang="en-US" altLang="ko-KR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5D13DC9-9328-4E3C-ABC0-305A722C11D2}"/>
              </a:ext>
            </a:extLst>
          </p:cNvPr>
          <p:cNvSpPr/>
          <p:nvPr/>
        </p:nvSpPr>
        <p:spPr>
          <a:xfrm>
            <a:off x="1043608" y="491866"/>
            <a:ext cx="1108483" cy="350624"/>
          </a:xfrm>
          <a:prstGeom prst="rect">
            <a:avLst/>
          </a:prstGeom>
          <a:solidFill>
            <a:srgbClr val="FFFF66">
              <a:alpha val="90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266065C-9908-47E9-8221-F2031C5CA783}"/>
              </a:ext>
            </a:extLst>
          </p:cNvPr>
          <p:cNvSpPr txBox="1"/>
          <p:nvPr/>
        </p:nvSpPr>
        <p:spPr>
          <a:xfrm>
            <a:off x="4572003" y="483518"/>
            <a:ext cx="3960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1. </a:t>
            </a:r>
            <a:r>
              <a:rPr lang="ko-KR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주제선정   </a:t>
            </a:r>
            <a:r>
              <a:rPr lang="en-US" altLang="ko-KR" b="1" dirty="0">
                <a:solidFill>
                  <a:srgbClr val="FFFF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2. </a:t>
            </a:r>
            <a:r>
              <a:rPr lang="ko-KR" altLang="en-US" b="1" dirty="0">
                <a:solidFill>
                  <a:srgbClr val="FFFF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분석과정   </a:t>
            </a:r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3. </a:t>
            </a:r>
            <a:r>
              <a:rPr lang="ko-KR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방안제시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AC54950-5260-4FD9-A972-D757B8E5BA31}"/>
              </a:ext>
            </a:extLst>
          </p:cNvPr>
          <p:cNvSpPr/>
          <p:nvPr/>
        </p:nvSpPr>
        <p:spPr>
          <a:xfrm>
            <a:off x="712291" y="491866"/>
            <a:ext cx="360040" cy="338052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AAE0F02-6825-424A-A6D4-616FE3C55B72}"/>
              </a:ext>
            </a:extLst>
          </p:cNvPr>
          <p:cNvSpPr txBox="1"/>
          <p:nvPr/>
        </p:nvSpPr>
        <p:spPr>
          <a:xfrm>
            <a:off x="637051" y="471219"/>
            <a:ext cx="1515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03 K-means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A8842B3-B68D-43CA-A0BC-BDE887F300CC}"/>
              </a:ext>
            </a:extLst>
          </p:cNvPr>
          <p:cNvSpPr/>
          <p:nvPr/>
        </p:nvSpPr>
        <p:spPr>
          <a:xfrm>
            <a:off x="631290" y="925926"/>
            <a:ext cx="336463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STEP 3) </a:t>
            </a:r>
            <a:r>
              <a:rPr lang="ko-KR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문화 벤치마킹 지역 </a:t>
            </a:r>
            <a:r>
              <a:rPr lang="ko-KR" altLang="en-US" b="1" dirty="0">
                <a:solidFill>
                  <a:srgbClr val="FFFF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도출</a:t>
            </a:r>
            <a:endParaRPr lang="en-US" altLang="ko-KR" b="1" dirty="0">
              <a:solidFill>
                <a:srgbClr val="FFFF6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5EC5CBD-CF4B-4360-88A8-71BAD2A18E0E}"/>
              </a:ext>
            </a:extLst>
          </p:cNvPr>
          <p:cNvSpPr txBox="1"/>
          <p:nvPr/>
        </p:nvSpPr>
        <p:spPr>
          <a:xfrm>
            <a:off x="683568" y="1326794"/>
            <a:ext cx="40355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(1) </a:t>
            </a:r>
            <a:r>
              <a:rPr lang="en-US" altLang="ko-KR" sz="2000" b="1" dirty="0">
                <a:solidFill>
                  <a:srgbClr val="FFFF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K-means </a:t>
            </a:r>
            <a:r>
              <a:rPr lang="ko-KR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군집분석 소개</a:t>
            </a:r>
            <a:endParaRPr lang="en-US" altLang="ko-KR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8992898-E90F-4082-A93B-7DE611296046}"/>
              </a:ext>
            </a:extLst>
          </p:cNvPr>
          <p:cNvSpPr/>
          <p:nvPr/>
        </p:nvSpPr>
        <p:spPr>
          <a:xfrm>
            <a:off x="4687928" y="1601764"/>
            <a:ext cx="3844516" cy="28927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16A86C7-78DB-457E-9B8F-E0DB9C22927B}"/>
              </a:ext>
            </a:extLst>
          </p:cNvPr>
          <p:cNvSpPr txBox="1"/>
          <p:nvPr/>
        </p:nvSpPr>
        <p:spPr>
          <a:xfrm>
            <a:off x="4687927" y="1664481"/>
            <a:ext cx="38445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K-means clustering example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9527CA47-B308-4FAE-B093-1F7D55818515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4" t="17998" r="53005" b="39310"/>
          <a:stretch/>
        </p:blipFill>
        <p:spPr>
          <a:xfrm>
            <a:off x="4758242" y="2052645"/>
            <a:ext cx="1733799" cy="1234951"/>
          </a:xfrm>
          <a:prstGeom prst="rect">
            <a:avLst/>
          </a:prstGeom>
          <a:effectLst/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9D8C7540-60E4-4043-9C59-DD7E10CFA28A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700" t="18718" r="640" b="39845"/>
          <a:stretch/>
        </p:blipFill>
        <p:spPr>
          <a:xfrm>
            <a:off x="6548451" y="2088923"/>
            <a:ext cx="1954408" cy="1198673"/>
          </a:xfrm>
          <a:prstGeom prst="rect">
            <a:avLst/>
          </a:prstGeom>
          <a:effectLst/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72109BE5-E503-4F00-B4D0-77A4D89107AA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474" t="60116" r="1728"/>
          <a:stretch/>
        </p:blipFill>
        <p:spPr>
          <a:xfrm>
            <a:off x="6822984" y="3287596"/>
            <a:ext cx="1679875" cy="1153733"/>
          </a:xfrm>
          <a:prstGeom prst="rect">
            <a:avLst/>
          </a:prstGeom>
          <a:effectLst/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12EBA381-EEB0-4372-9F4C-636F3306DCE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6" t="59033" r="44773"/>
          <a:stretch/>
        </p:blipFill>
        <p:spPr>
          <a:xfrm>
            <a:off x="4734752" y="3232486"/>
            <a:ext cx="2058648" cy="1185060"/>
          </a:xfrm>
          <a:prstGeom prst="rect">
            <a:avLst/>
          </a:prstGeom>
          <a:effectLst/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7F74DBC9-95E6-4EA7-8129-DC50A249E9C3}"/>
              </a:ext>
            </a:extLst>
          </p:cNvPr>
          <p:cNvSpPr txBox="1"/>
          <p:nvPr/>
        </p:nvSpPr>
        <p:spPr>
          <a:xfrm>
            <a:off x="611195" y="2534370"/>
            <a:ext cx="25012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* Algorithm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BDCAE2B-5D2E-4204-B159-642990C50915}"/>
              </a:ext>
            </a:extLst>
          </p:cNvPr>
          <p:cNvSpPr txBox="1"/>
          <p:nvPr/>
        </p:nvSpPr>
        <p:spPr>
          <a:xfrm>
            <a:off x="585259" y="2825615"/>
            <a:ext cx="26397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[1] </a:t>
            </a:r>
            <a:r>
              <a:rPr lang="ko-KR" altLang="en-US" sz="1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랜덤한</a:t>
            </a:r>
            <a:r>
              <a:rPr lang="ko-KR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en-US" altLang="ko-KR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k</a:t>
            </a:r>
            <a:r>
              <a:rPr lang="ko-KR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개의 중심점을 선정</a:t>
            </a:r>
            <a:endParaRPr lang="en-US" altLang="ko-KR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824D9BE-AE63-49F4-A5E1-00C21270BC2A}"/>
              </a:ext>
            </a:extLst>
          </p:cNvPr>
          <p:cNvSpPr txBox="1"/>
          <p:nvPr/>
        </p:nvSpPr>
        <p:spPr>
          <a:xfrm>
            <a:off x="583175" y="3087651"/>
            <a:ext cx="40355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[2] </a:t>
            </a:r>
            <a:r>
              <a:rPr lang="ko-KR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각 데이터</a:t>
            </a:r>
            <a:r>
              <a:rPr lang="en-US" altLang="ko-KR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(x)</a:t>
            </a:r>
            <a:r>
              <a:rPr lang="ko-KR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들은 가장 가까운 중심점을</a:t>
            </a:r>
            <a:endParaRPr lang="en-US" altLang="ko-KR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r>
              <a:rPr lang="en-US" altLang="ko-KR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       ‘</a:t>
            </a:r>
            <a:r>
              <a:rPr lang="ko-KR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중심으로 하는 군집</a:t>
            </a:r>
            <a:r>
              <a:rPr lang="en-US" altLang="ko-KR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’</a:t>
            </a:r>
            <a:r>
              <a:rPr lang="ko-KR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에 할당</a:t>
            </a:r>
            <a:endParaRPr lang="en-US" altLang="ko-KR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AB6E614-0181-426E-9015-6FCB8A2376B4}"/>
              </a:ext>
            </a:extLst>
          </p:cNvPr>
          <p:cNvSpPr txBox="1"/>
          <p:nvPr/>
        </p:nvSpPr>
        <p:spPr>
          <a:xfrm>
            <a:off x="594823" y="4194660"/>
            <a:ext cx="40355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[4] </a:t>
            </a:r>
            <a:r>
              <a:rPr lang="ko-KR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각 중심점의 위치가 변하지</a:t>
            </a:r>
            <a:endParaRPr lang="en-US" altLang="ko-KR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r>
              <a:rPr lang="en-US" altLang="ko-KR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      </a:t>
            </a:r>
            <a:r>
              <a:rPr lang="ko-KR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않을</a:t>
            </a:r>
            <a:r>
              <a:rPr lang="en-US" altLang="ko-KR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때까지 </a:t>
            </a:r>
            <a:r>
              <a:rPr lang="en-US" altLang="ko-KR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2</a:t>
            </a:r>
            <a:r>
              <a:rPr lang="ko-KR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번</a:t>
            </a:r>
            <a:r>
              <a:rPr lang="en-US" altLang="ko-KR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 3</a:t>
            </a:r>
            <a:r>
              <a:rPr lang="ko-KR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번 반복</a:t>
            </a:r>
            <a:endParaRPr lang="en-US" altLang="ko-KR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881FA9D-8870-460B-A25F-243EB4FD6ABE}"/>
              </a:ext>
            </a:extLst>
          </p:cNvPr>
          <p:cNvSpPr txBox="1"/>
          <p:nvPr/>
        </p:nvSpPr>
        <p:spPr>
          <a:xfrm>
            <a:off x="594823" y="3531303"/>
            <a:ext cx="403554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[3] </a:t>
            </a:r>
            <a:r>
              <a:rPr lang="ko-KR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군집마다 중심점을 다시 도출 </a:t>
            </a:r>
            <a:endParaRPr lang="en-US" altLang="ko-KR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r>
              <a:rPr lang="en-US" altLang="ko-KR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      -&gt; </a:t>
            </a:r>
            <a:r>
              <a:rPr lang="ko-KR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각 군집의 속하는 데이터</a:t>
            </a:r>
            <a:r>
              <a:rPr lang="en-US" altLang="ko-KR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(x)</a:t>
            </a:r>
            <a:r>
              <a:rPr lang="ko-KR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들과</a:t>
            </a:r>
            <a:endParaRPr lang="en-US" altLang="ko-KR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r>
              <a:rPr lang="en-US" altLang="ko-KR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            </a:t>
            </a:r>
            <a:r>
              <a:rPr lang="ko-KR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거리 합이 가장 작은 위치 도출</a:t>
            </a:r>
            <a:endParaRPr lang="en-US" altLang="ko-KR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48393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" grpId="0" animBg="1"/>
      <p:bldP spid="24" grpId="0"/>
      <p:bldP spid="25" grpId="0"/>
      <p:bldP spid="26" grpId="0"/>
      <p:bldP spid="2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www.sjsori.com/news/photo/201901/35902_41148_2512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96" r="14889" b="-496"/>
          <a:stretch/>
        </p:blipFill>
        <p:spPr bwMode="auto">
          <a:xfrm>
            <a:off x="4" y="-3008"/>
            <a:ext cx="9143999" cy="5239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431540" y="303498"/>
            <a:ext cx="8280920" cy="4536504"/>
          </a:xfrm>
          <a:prstGeom prst="rect">
            <a:avLst/>
          </a:prstGeom>
          <a:solidFill>
            <a:schemeClr val="tx1"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0" name="직선 연결선 9"/>
          <p:cNvCxnSpPr/>
          <p:nvPr/>
        </p:nvCxnSpPr>
        <p:spPr>
          <a:xfrm>
            <a:off x="683568" y="915566"/>
            <a:ext cx="763284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>
            <a:extLst>
              <a:ext uri="{FF2B5EF4-FFF2-40B4-BE49-F238E27FC236}">
                <a16:creationId xmlns:a16="http://schemas.microsoft.com/office/drawing/2014/main" id="{48487FF9-6C73-4E25-9EC2-A9265845E1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6798" y="1924771"/>
            <a:ext cx="4013390" cy="256542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9A77A97-EFDD-40FD-8B7A-7B26B87780FF}"/>
              </a:ext>
            </a:extLst>
          </p:cNvPr>
          <p:cNvSpPr txBox="1"/>
          <p:nvPr/>
        </p:nvSpPr>
        <p:spPr>
          <a:xfrm>
            <a:off x="6876256" y="4578392"/>
            <a:ext cx="1800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출처</a:t>
            </a:r>
            <a:r>
              <a:rPr lang="en-US" altLang="ko-KR" sz="1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: geeksforgeeks.org</a:t>
            </a:r>
            <a:endParaRPr lang="ko-KR" altLang="en-US" sz="11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F5F01A5B-A194-4AA0-BE5F-34B58B96E416}"/>
              </a:ext>
            </a:extLst>
          </p:cNvPr>
          <p:cNvSpPr/>
          <p:nvPr/>
        </p:nvSpPr>
        <p:spPr>
          <a:xfrm>
            <a:off x="5145421" y="3585239"/>
            <a:ext cx="216024" cy="21602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E61852DD-4B6A-4742-ADE1-E0D86D24583E}"/>
              </a:ext>
            </a:extLst>
          </p:cNvPr>
          <p:cNvCxnSpPr>
            <a:cxnSpLocks/>
          </p:cNvCxnSpPr>
          <p:nvPr/>
        </p:nvCxnSpPr>
        <p:spPr>
          <a:xfrm flipV="1">
            <a:off x="5252869" y="2145079"/>
            <a:ext cx="0" cy="1944216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0F619483-76C5-4B44-AA57-320466EE4583}"/>
              </a:ext>
            </a:extLst>
          </p:cNvPr>
          <p:cNvSpPr txBox="1"/>
          <p:nvPr/>
        </p:nvSpPr>
        <p:spPr>
          <a:xfrm>
            <a:off x="768841" y="2209246"/>
            <a:ext cx="278807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 Distortion</a:t>
            </a:r>
          </a:p>
          <a:p>
            <a:r>
              <a:rPr lang="en-US" altLang="ko-KR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  : </a:t>
            </a:r>
            <a:r>
              <a:rPr lang="ko-KR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각 군집의 데이터와</a:t>
            </a:r>
            <a:endParaRPr lang="en-US" altLang="ko-KR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r>
              <a:rPr lang="en-US" altLang="ko-KR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  </a:t>
            </a:r>
            <a:r>
              <a:rPr lang="ko-KR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중심점</a:t>
            </a:r>
            <a:r>
              <a:rPr lang="en-US" altLang="ko-KR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사이 거리의 제곱 합</a:t>
            </a:r>
            <a:endParaRPr lang="en-US" altLang="ko-KR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endParaRPr lang="en-US" altLang="ko-KR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endParaRPr lang="en-US" altLang="ko-KR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endParaRPr lang="en-US" altLang="ko-KR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r>
              <a:rPr lang="en-US" altLang="ko-KR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 Distortion </a:t>
            </a:r>
            <a:r>
              <a:rPr lang="ko-KR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감소가</a:t>
            </a:r>
            <a:r>
              <a:rPr lang="en-US" altLang="ko-KR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완만해지는 </a:t>
            </a:r>
            <a:r>
              <a:rPr lang="en-US" altLang="ko-KR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K</a:t>
            </a:r>
            <a:r>
              <a:rPr lang="ko-KR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endParaRPr lang="en-US" altLang="ko-KR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r>
              <a:rPr lang="en-US" altLang="ko-KR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  = </a:t>
            </a:r>
            <a:r>
              <a:rPr lang="ko-KR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적절한 군집의 개수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24C1F97-D452-4075-A0D2-671B02784C02}"/>
              </a:ext>
            </a:extLst>
          </p:cNvPr>
          <p:cNvSpPr/>
          <p:nvPr/>
        </p:nvSpPr>
        <p:spPr>
          <a:xfrm>
            <a:off x="1043608" y="491866"/>
            <a:ext cx="1108483" cy="350624"/>
          </a:xfrm>
          <a:prstGeom prst="rect">
            <a:avLst/>
          </a:prstGeom>
          <a:solidFill>
            <a:srgbClr val="FFFF66">
              <a:alpha val="90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6DB4834-121B-4346-B683-E0350DE17E59}"/>
              </a:ext>
            </a:extLst>
          </p:cNvPr>
          <p:cNvSpPr txBox="1"/>
          <p:nvPr/>
        </p:nvSpPr>
        <p:spPr>
          <a:xfrm>
            <a:off x="4572003" y="483518"/>
            <a:ext cx="3960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1. </a:t>
            </a:r>
            <a:r>
              <a:rPr lang="ko-KR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주제선정   </a:t>
            </a:r>
            <a:r>
              <a:rPr lang="en-US" altLang="ko-KR" b="1" dirty="0">
                <a:solidFill>
                  <a:srgbClr val="FFFF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2. </a:t>
            </a:r>
            <a:r>
              <a:rPr lang="ko-KR" altLang="en-US" b="1" dirty="0">
                <a:solidFill>
                  <a:srgbClr val="FFFF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분석과정   </a:t>
            </a:r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3. </a:t>
            </a:r>
            <a:r>
              <a:rPr lang="ko-KR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방안제시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928354B-B5A1-4A27-9A28-2161D016687A}"/>
              </a:ext>
            </a:extLst>
          </p:cNvPr>
          <p:cNvSpPr/>
          <p:nvPr/>
        </p:nvSpPr>
        <p:spPr>
          <a:xfrm>
            <a:off x="712291" y="491866"/>
            <a:ext cx="360040" cy="338052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5EC5CBD-CF4B-4360-88A8-71BAD2A18E0E}"/>
              </a:ext>
            </a:extLst>
          </p:cNvPr>
          <p:cNvSpPr txBox="1"/>
          <p:nvPr/>
        </p:nvSpPr>
        <p:spPr>
          <a:xfrm>
            <a:off x="789743" y="1531700"/>
            <a:ext cx="6192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* </a:t>
            </a:r>
            <a:r>
              <a:rPr lang="ko-KR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적절한 </a:t>
            </a:r>
            <a:r>
              <a:rPr lang="ko-KR" altLang="en-US" b="1" dirty="0">
                <a:solidFill>
                  <a:srgbClr val="FFFF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군집 개수</a:t>
            </a:r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(K) </a:t>
            </a:r>
            <a:r>
              <a:rPr lang="ko-KR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찾기</a:t>
            </a:r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: </a:t>
            </a:r>
            <a:r>
              <a:rPr lang="en-US" altLang="ko-KR" b="1" dirty="0">
                <a:solidFill>
                  <a:srgbClr val="FFFF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Elbow</a:t>
            </a:r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method</a:t>
            </a:r>
            <a:endParaRPr lang="ko-KR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5EC5CBD-CF4B-4360-88A8-71BAD2A18E0E}"/>
              </a:ext>
            </a:extLst>
          </p:cNvPr>
          <p:cNvSpPr txBox="1"/>
          <p:nvPr/>
        </p:nvSpPr>
        <p:spPr>
          <a:xfrm>
            <a:off x="683568" y="1131590"/>
            <a:ext cx="40355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(1) </a:t>
            </a:r>
            <a:r>
              <a:rPr lang="en-US" altLang="ko-KR" sz="2000" b="1" dirty="0">
                <a:solidFill>
                  <a:srgbClr val="FFFF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K-means </a:t>
            </a:r>
            <a:r>
              <a:rPr lang="ko-KR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군집분석 소개</a:t>
            </a:r>
            <a:endParaRPr lang="en-US" altLang="ko-KR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0244348-5F54-4A43-B58F-5C56461620EA}"/>
              </a:ext>
            </a:extLst>
          </p:cNvPr>
          <p:cNvSpPr txBox="1"/>
          <p:nvPr/>
        </p:nvSpPr>
        <p:spPr>
          <a:xfrm>
            <a:off x="637051" y="471219"/>
            <a:ext cx="1515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03 K-means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10012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www.sjsori.com/news/photo/201901/35902_41148_2512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96" r="14889" b="-496"/>
          <a:stretch/>
        </p:blipFill>
        <p:spPr bwMode="auto">
          <a:xfrm>
            <a:off x="4" y="-3008"/>
            <a:ext cx="9143999" cy="5239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431540" y="303498"/>
            <a:ext cx="8280920" cy="4536504"/>
          </a:xfrm>
          <a:prstGeom prst="rect">
            <a:avLst/>
          </a:prstGeom>
          <a:solidFill>
            <a:schemeClr val="tx1"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0" name="직선 연결선 9"/>
          <p:cNvCxnSpPr/>
          <p:nvPr/>
        </p:nvCxnSpPr>
        <p:spPr>
          <a:xfrm>
            <a:off x="683568" y="915566"/>
            <a:ext cx="763284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 descr="컴퓨터, 컵, 테이블, 대형이(가) 표시된 사진&#10;&#10;자동 생성된 설명">
            <a:extLst>
              <a:ext uri="{FF2B5EF4-FFF2-40B4-BE49-F238E27FC236}">
                <a16:creationId xmlns:a16="http://schemas.microsoft.com/office/drawing/2014/main" id="{C53FDF18-6BFF-455B-8386-F3D6BBEDC51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46"/>
          <a:stretch/>
        </p:blipFill>
        <p:spPr>
          <a:xfrm>
            <a:off x="551557" y="2180479"/>
            <a:ext cx="4092451" cy="218453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727F4F7-13EA-4C2D-B881-AE89B23F80DF}"/>
              </a:ext>
            </a:extLst>
          </p:cNvPr>
          <p:cNvSpPr txBox="1"/>
          <p:nvPr/>
        </p:nvSpPr>
        <p:spPr>
          <a:xfrm>
            <a:off x="431540" y="1721135"/>
            <a:ext cx="42124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&lt; </a:t>
            </a:r>
            <a:r>
              <a:rPr lang="ko-KR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지역별 소득 구간 비율 </a:t>
            </a:r>
            <a:r>
              <a:rPr lang="en-US" altLang="ko-KR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&gt;</a:t>
            </a:r>
            <a:endParaRPr lang="ko-KR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324BCC7-BB71-4D40-9B2B-A563A5F182AB}"/>
              </a:ext>
            </a:extLst>
          </p:cNvPr>
          <p:cNvSpPr/>
          <p:nvPr/>
        </p:nvSpPr>
        <p:spPr>
          <a:xfrm>
            <a:off x="1043608" y="491866"/>
            <a:ext cx="1108483" cy="350624"/>
          </a:xfrm>
          <a:prstGeom prst="rect">
            <a:avLst/>
          </a:prstGeom>
          <a:solidFill>
            <a:srgbClr val="FFFF66">
              <a:alpha val="90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150B54-FF97-4C28-B675-BDCD1BA85E07}"/>
              </a:ext>
            </a:extLst>
          </p:cNvPr>
          <p:cNvSpPr txBox="1"/>
          <p:nvPr/>
        </p:nvSpPr>
        <p:spPr>
          <a:xfrm>
            <a:off x="4572003" y="483518"/>
            <a:ext cx="3960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1. </a:t>
            </a:r>
            <a:r>
              <a:rPr lang="ko-KR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주제선정   </a:t>
            </a:r>
            <a:r>
              <a:rPr lang="en-US" altLang="ko-KR" b="1" dirty="0">
                <a:solidFill>
                  <a:srgbClr val="FFFF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2. </a:t>
            </a:r>
            <a:r>
              <a:rPr lang="ko-KR" altLang="en-US" b="1" dirty="0">
                <a:solidFill>
                  <a:srgbClr val="FFFF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분석과정   </a:t>
            </a:r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3. </a:t>
            </a:r>
            <a:r>
              <a:rPr lang="ko-KR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방안제시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572E900-9137-44AB-80B2-E03F0A2F12E0}"/>
              </a:ext>
            </a:extLst>
          </p:cNvPr>
          <p:cNvSpPr/>
          <p:nvPr/>
        </p:nvSpPr>
        <p:spPr>
          <a:xfrm>
            <a:off x="712291" y="491866"/>
            <a:ext cx="360040" cy="338052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5EC5CBD-CF4B-4360-88A8-71BAD2A18E0E}"/>
              </a:ext>
            </a:extLst>
          </p:cNvPr>
          <p:cNvSpPr txBox="1"/>
          <p:nvPr/>
        </p:nvSpPr>
        <p:spPr>
          <a:xfrm>
            <a:off x="683568" y="992794"/>
            <a:ext cx="3600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(2) </a:t>
            </a:r>
            <a:r>
              <a:rPr lang="ko-KR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분석을 위한 </a:t>
            </a:r>
            <a:r>
              <a:rPr lang="ko-KR" altLang="en-US" sz="2000" b="1" dirty="0">
                <a:solidFill>
                  <a:srgbClr val="FFFF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데이터 전처리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4004D5E-397A-486A-9533-CCFB6FBA9EE1}"/>
              </a:ext>
            </a:extLst>
          </p:cNvPr>
          <p:cNvSpPr txBox="1"/>
          <p:nvPr/>
        </p:nvSpPr>
        <p:spPr>
          <a:xfrm>
            <a:off x="637051" y="471219"/>
            <a:ext cx="1515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03 K-means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5109D95-DB92-4CD4-A91B-67A8EC48142B}"/>
              </a:ext>
            </a:extLst>
          </p:cNvPr>
          <p:cNvSpPr txBox="1"/>
          <p:nvPr/>
        </p:nvSpPr>
        <p:spPr>
          <a:xfrm>
            <a:off x="3959175" y="974801"/>
            <a:ext cx="3600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-&gt; </a:t>
            </a:r>
            <a:r>
              <a:rPr lang="ko-KR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각 카테고리별 군집 분석 진행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6F027D29-9692-46A8-8A62-409F1ABDFEE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13"/>
          <a:stretch/>
        </p:blipFill>
        <p:spPr>
          <a:xfrm>
            <a:off x="4764024" y="2201256"/>
            <a:ext cx="3948435" cy="216375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CA4DA1C-6C51-473D-97C4-7E666FD88C2F}"/>
              </a:ext>
            </a:extLst>
          </p:cNvPr>
          <p:cNvSpPr txBox="1"/>
          <p:nvPr/>
        </p:nvSpPr>
        <p:spPr>
          <a:xfrm>
            <a:off x="4764024" y="1765228"/>
            <a:ext cx="39484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&lt; </a:t>
            </a:r>
            <a:r>
              <a:rPr lang="ko-KR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지역별 성별</a:t>
            </a:r>
            <a:r>
              <a:rPr lang="en-US" altLang="ko-KR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/</a:t>
            </a:r>
            <a:r>
              <a:rPr lang="ko-KR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연령대별 비율 </a:t>
            </a:r>
            <a:r>
              <a:rPr lang="en-US" altLang="ko-KR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&gt;</a:t>
            </a:r>
            <a:endParaRPr lang="ko-KR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71376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www.sjsori.com/news/photo/201901/35902_41148_2512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96" r="14889" b="-496"/>
          <a:stretch/>
        </p:blipFill>
        <p:spPr bwMode="auto">
          <a:xfrm>
            <a:off x="4" y="-3008"/>
            <a:ext cx="9143999" cy="5239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431540" y="303498"/>
            <a:ext cx="8280920" cy="4536504"/>
          </a:xfrm>
          <a:prstGeom prst="rect">
            <a:avLst/>
          </a:prstGeom>
          <a:solidFill>
            <a:schemeClr val="tx1"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0" name="직선 연결선 9"/>
          <p:cNvCxnSpPr/>
          <p:nvPr/>
        </p:nvCxnSpPr>
        <p:spPr>
          <a:xfrm>
            <a:off x="683568" y="915566"/>
            <a:ext cx="763284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F4F70B65-2EC4-439B-AC59-593070F426D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793" y="1747379"/>
            <a:ext cx="5074229" cy="297562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E3A2CF05-6BA3-48B5-836A-EA6EE0B6CF7E}"/>
              </a:ext>
            </a:extLst>
          </p:cNvPr>
          <p:cNvSpPr/>
          <p:nvPr/>
        </p:nvSpPr>
        <p:spPr>
          <a:xfrm>
            <a:off x="1043608" y="491866"/>
            <a:ext cx="1108483" cy="350624"/>
          </a:xfrm>
          <a:prstGeom prst="rect">
            <a:avLst/>
          </a:prstGeom>
          <a:solidFill>
            <a:srgbClr val="FFFF66">
              <a:alpha val="90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DA1725-81B7-4F0A-956E-10B565B515F0}"/>
              </a:ext>
            </a:extLst>
          </p:cNvPr>
          <p:cNvSpPr txBox="1"/>
          <p:nvPr/>
        </p:nvSpPr>
        <p:spPr>
          <a:xfrm>
            <a:off x="4572003" y="483518"/>
            <a:ext cx="3960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1. </a:t>
            </a:r>
            <a:r>
              <a:rPr lang="ko-KR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주제선정   </a:t>
            </a:r>
            <a:r>
              <a:rPr lang="en-US" altLang="ko-KR" b="1" dirty="0">
                <a:solidFill>
                  <a:srgbClr val="FFFF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2. </a:t>
            </a:r>
            <a:r>
              <a:rPr lang="ko-KR" altLang="en-US" b="1" dirty="0">
                <a:solidFill>
                  <a:srgbClr val="FFFF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분석과정   </a:t>
            </a:r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3. </a:t>
            </a:r>
            <a:r>
              <a:rPr lang="ko-KR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방안제시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023AFAF-7BA2-4498-B444-FA92F4135DCA}"/>
              </a:ext>
            </a:extLst>
          </p:cNvPr>
          <p:cNvSpPr/>
          <p:nvPr/>
        </p:nvSpPr>
        <p:spPr>
          <a:xfrm>
            <a:off x="712291" y="491866"/>
            <a:ext cx="360040" cy="338052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727F4F7-13EA-4C2D-B881-AE89B23F80DF}"/>
              </a:ext>
            </a:extLst>
          </p:cNvPr>
          <p:cNvSpPr txBox="1"/>
          <p:nvPr/>
        </p:nvSpPr>
        <p:spPr>
          <a:xfrm>
            <a:off x="802792" y="1392904"/>
            <a:ext cx="50742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&lt; </a:t>
            </a:r>
            <a:r>
              <a:rPr lang="ko-KR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지역별 직종 비율 </a:t>
            </a:r>
            <a:r>
              <a:rPr lang="en-US" altLang="ko-KR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&gt;</a:t>
            </a:r>
            <a:endParaRPr lang="ko-KR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5EC5CBD-CF4B-4360-88A8-71BAD2A18E0E}"/>
              </a:ext>
            </a:extLst>
          </p:cNvPr>
          <p:cNvSpPr txBox="1"/>
          <p:nvPr/>
        </p:nvSpPr>
        <p:spPr>
          <a:xfrm>
            <a:off x="683568" y="992794"/>
            <a:ext cx="3600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(2) </a:t>
            </a:r>
            <a:r>
              <a:rPr lang="ko-KR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분석을 위한 </a:t>
            </a:r>
            <a:r>
              <a:rPr lang="ko-KR" altLang="en-US" sz="2000" b="1" dirty="0">
                <a:solidFill>
                  <a:srgbClr val="FFFF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데이터 전처리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48920F82-F064-42F6-A135-341B3825A52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20"/>
          <a:stretch/>
        </p:blipFill>
        <p:spPr>
          <a:xfrm>
            <a:off x="6379528" y="1719736"/>
            <a:ext cx="2080904" cy="296110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081B3E7-C1A2-427E-8C7B-9C8CA7EF9F78}"/>
              </a:ext>
            </a:extLst>
          </p:cNvPr>
          <p:cNvSpPr txBox="1"/>
          <p:nvPr/>
        </p:nvSpPr>
        <p:spPr>
          <a:xfrm>
            <a:off x="6367770" y="1412595"/>
            <a:ext cx="2080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&lt;</a:t>
            </a:r>
            <a:r>
              <a:rPr lang="ko-KR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지역별 인구 규모</a:t>
            </a:r>
            <a:r>
              <a:rPr lang="en-US" altLang="ko-KR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&gt;</a:t>
            </a:r>
            <a:endParaRPr lang="ko-KR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BE70418-900D-4FA7-8FFB-17F88924AA75}"/>
              </a:ext>
            </a:extLst>
          </p:cNvPr>
          <p:cNvSpPr txBox="1"/>
          <p:nvPr/>
        </p:nvSpPr>
        <p:spPr>
          <a:xfrm>
            <a:off x="3959175" y="974801"/>
            <a:ext cx="3600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-&gt; </a:t>
            </a:r>
            <a:r>
              <a:rPr lang="ko-KR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각 카테고리별 군집 분석 진행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1E2CD0E-CD21-48B6-B059-4ED6B28CAF05}"/>
              </a:ext>
            </a:extLst>
          </p:cNvPr>
          <p:cNvSpPr txBox="1"/>
          <p:nvPr/>
        </p:nvSpPr>
        <p:spPr>
          <a:xfrm>
            <a:off x="637051" y="471219"/>
            <a:ext cx="1515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03 K-means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3857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www.sjsori.com/news/photo/201901/35902_41148_2512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96" r="14889" b="-496"/>
          <a:stretch/>
        </p:blipFill>
        <p:spPr bwMode="auto">
          <a:xfrm>
            <a:off x="4" y="-3008"/>
            <a:ext cx="9143999" cy="5239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431540" y="302370"/>
            <a:ext cx="8280920" cy="4536504"/>
          </a:xfrm>
          <a:prstGeom prst="rect">
            <a:avLst/>
          </a:prstGeom>
          <a:solidFill>
            <a:schemeClr val="tx1"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highlight>
                <a:srgbClr val="FFFF00"/>
              </a:highlight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683568" y="915566"/>
            <a:ext cx="763284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F302ACF0-B0F3-4DCF-9F57-36181976E1A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793" y="1712024"/>
            <a:ext cx="4049826" cy="216547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</p:pic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5E7A62E2-E4DB-492C-A5C2-7B05C255DA9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2960" y="1717563"/>
            <a:ext cx="3673158" cy="188230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32D149BD-1D41-4FF5-8DDF-70E7813BD0C0}"/>
              </a:ext>
            </a:extLst>
          </p:cNvPr>
          <p:cNvSpPr/>
          <p:nvPr/>
        </p:nvSpPr>
        <p:spPr>
          <a:xfrm>
            <a:off x="1043608" y="491866"/>
            <a:ext cx="1108483" cy="350624"/>
          </a:xfrm>
          <a:prstGeom prst="rect">
            <a:avLst/>
          </a:prstGeom>
          <a:solidFill>
            <a:srgbClr val="FFFF66">
              <a:alpha val="90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59C81C3-06FB-47ED-8210-52DFE5BBE355}"/>
              </a:ext>
            </a:extLst>
          </p:cNvPr>
          <p:cNvSpPr txBox="1"/>
          <p:nvPr/>
        </p:nvSpPr>
        <p:spPr>
          <a:xfrm>
            <a:off x="4572003" y="483518"/>
            <a:ext cx="3960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1. </a:t>
            </a:r>
            <a:r>
              <a:rPr lang="ko-KR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주제선정   </a:t>
            </a:r>
            <a:r>
              <a:rPr lang="en-US" altLang="ko-KR" b="1" dirty="0">
                <a:solidFill>
                  <a:srgbClr val="FFFF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2. </a:t>
            </a:r>
            <a:r>
              <a:rPr lang="ko-KR" altLang="en-US" b="1" dirty="0">
                <a:solidFill>
                  <a:srgbClr val="FFFF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분석과정   </a:t>
            </a:r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3. </a:t>
            </a:r>
            <a:r>
              <a:rPr lang="ko-KR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방안제시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F154AA4-A798-4EAA-95F7-6A3E07BA96E7}"/>
              </a:ext>
            </a:extLst>
          </p:cNvPr>
          <p:cNvSpPr/>
          <p:nvPr/>
        </p:nvSpPr>
        <p:spPr>
          <a:xfrm>
            <a:off x="712291" y="491866"/>
            <a:ext cx="360040" cy="338052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5EC5CBD-CF4B-4360-88A8-71BAD2A18E0E}"/>
              </a:ext>
            </a:extLst>
          </p:cNvPr>
          <p:cNvSpPr txBox="1"/>
          <p:nvPr/>
        </p:nvSpPr>
        <p:spPr>
          <a:xfrm>
            <a:off x="683568" y="992794"/>
            <a:ext cx="496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(3) K-means</a:t>
            </a:r>
            <a:r>
              <a:rPr lang="en-US" altLang="ko-KR" sz="2000" b="1" dirty="0">
                <a:solidFill>
                  <a:srgbClr val="FFFF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2000" b="1" dirty="0">
                <a:solidFill>
                  <a:srgbClr val="FFFF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군집분석 </a:t>
            </a:r>
            <a:r>
              <a:rPr lang="ko-KR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진행 </a:t>
            </a:r>
            <a:endParaRPr lang="en-US" altLang="ko-KR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B15AB53-D41A-45A8-AE6A-476FFB6DF3F7}"/>
              </a:ext>
            </a:extLst>
          </p:cNvPr>
          <p:cNvSpPr txBox="1"/>
          <p:nvPr/>
        </p:nvSpPr>
        <p:spPr>
          <a:xfrm>
            <a:off x="637051" y="471219"/>
            <a:ext cx="1515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03 K-means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870022CC-C7FB-4997-9669-D56CC26144C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4" t="46796" r="3378" b="1701"/>
          <a:stretch/>
        </p:blipFill>
        <p:spPr>
          <a:xfrm>
            <a:off x="4872959" y="3722501"/>
            <a:ext cx="3659483" cy="52874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</p:pic>
    </p:spTree>
    <p:extLst>
      <p:ext uri="{BB962C8B-B14F-4D97-AF65-F5344CB8AC3E}">
        <p14:creationId xmlns:p14="http://schemas.microsoft.com/office/powerpoint/2010/main" val="14032149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www.sjsori.com/news/photo/201901/35902_41148_2512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96" r="14889" b="-496"/>
          <a:stretch/>
        </p:blipFill>
        <p:spPr bwMode="auto">
          <a:xfrm>
            <a:off x="4" y="-3008"/>
            <a:ext cx="9143999" cy="5239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순서도: 수동 입력 1"/>
          <p:cNvSpPr/>
          <p:nvPr/>
        </p:nvSpPr>
        <p:spPr>
          <a:xfrm rot="5400000">
            <a:off x="105788" y="-107052"/>
            <a:ext cx="5226257" cy="5434362"/>
          </a:xfrm>
          <a:prstGeom prst="flowChartManualInput">
            <a:avLst/>
          </a:prstGeom>
          <a:solidFill>
            <a:schemeClr val="tx1">
              <a:alpha val="80000"/>
            </a:scheme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0" y="128479"/>
            <a:ext cx="44999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 </a:t>
            </a:r>
            <a:r>
              <a:rPr lang="ko-KR" alt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목차</a:t>
            </a:r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-</a:t>
            </a:r>
            <a:endParaRPr lang="ko-KR" altLang="en-US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5113" y="1037553"/>
            <a:ext cx="14746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FFF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1</a:t>
            </a:r>
          </a:p>
          <a:p>
            <a:pPr algn="ctr"/>
            <a:r>
              <a:rPr lang="ko-KR" altLang="en-US" sz="2400" b="1" dirty="0">
                <a:solidFill>
                  <a:srgbClr val="FFFF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주제 선정</a:t>
            </a:r>
            <a:endParaRPr lang="en-US" altLang="ko-KR" sz="2400" b="1" dirty="0">
              <a:solidFill>
                <a:srgbClr val="FFFF6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85645" y="2365491"/>
            <a:ext cx="13935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FFF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2</a:t>
            </a:r>
          </a:p>
          <a:p>
            <a:pPr algn="ctr"/>
            <a:r>
              <a:rPr lang="ko-KR" altLang="en-US" sz="2400" b="1" dirty="0">
                <a:solidFill>
                  <a:srgbClr val="FFFF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분석 과정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53746" y="3775443"/>
            <a:ext cx="14401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FFF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3</a:t>
            </a:r>
          </a:p>
          <a:p>
            <a:pPr algn="ctr"/>
            <a:r>
              <a:rPr lang="ko-KR" altLang="en-US" sz="2400" b="1" dirty="0">
                <a:solidFill>
                  <a:srgbClr val="FFFF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방안 제시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597488" y="1206830"/>
            <a:ext cx="2658827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[1] </a:t>
            </a:r>
            <a:r>
              <a:rPr lang="ko-KR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문제 제기   </a:t>
            </a:r>
            <a:r>
              <a:rPr lang="en-US" altLang="ko-KR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[3] </a:t>
            </a:r>
            <a:r>
              <a:rPr lang="ko-KR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데이터 셋</a:t>
            </a:r>
            <a:endParaRPr lang="en-US" altLang="ko-KR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endParaRPr lang="en-US" altLang="ko-KR" sz="5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r>
              <a:rPr lang="en-US" altLang="ko-KR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[2] </a:t>
            </a:r>
            <a:r>
              <a:rPr lang="ko-KR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주요 개념   </a:t>
            </a:r>
            <a:r>
              <a:rPr lang="en-US" altLang="ko-KR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[4] </a:t>
            </a:r>
            <a:r>
              <a:rPr lang="ko-KR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방향 설정</a:t>
            </a:r>
            <a:endParaRPr lang="en-US" altLang="ko-KR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621694" y="2371070"/>
            <a:ext cx="2801777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[1] </a:t>
            </a:r>
            <a:r>
              <a:rPr lang="ko-KR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지역 선정   </a:t>
            </a:r>
            <a:r>
              <a:rPr lang="en-US" altLang="ko-KR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[4] DBSCAN</a:t>
            </a:r>
          </a:p>
          <a:p>
            <a:endParaRPr lang="en-US" altLang="ko-KR" sz="5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r>
              <a:rPr lang="en-US" altLang="ko-KR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[2] </a:t>
            </a:r>
            <a:r>
              <a:rPr lang="ko-KR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지역 분석   </a:t>
            </a:r>
            <a:r>
              <a:rPr lang="en-US" altLang="ko-KR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[5] </a:t>
            </a:r>
            <a:r>
              <a:rPr lang="ko-KR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분석 결과</a:t>
            </a:r>
            <a:endParaRPr lang="en-US" altLang="ko-KR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endParaRPr lang="en-US" altLang="ko-KR" sz="5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r>
              <a:rPr lang="en-US" altLang="ko-KR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[3] K-means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608940" y="3764810"/>
            <a:ext cx="2699131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[1] </a:t>
            </a:r>
            <a:r>
              <a:rPr lang="ko-KR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현황     </a:t>
            </a:r>
            <a:r>
              <a:rPr lang="en-US" altLang="ko-KR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[4] </a:t>
            </a:r>
            <a:r>
              <a:rPr lang="ko-KR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복합문화공간 </a:t>
            </a:r>
            <a:endParaRPr lang="en-US" altLang="ko-KR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endParaRPr lang="en-US" altLang="ko-KR" sz="5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r>
              <a:rPr lang="en-US" altLang="ko-KR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[2] </a:t>
            </a:r>
            <a:r>
              <a:rPr lang="ko-KR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방안 제시   </a:t>
            </a:r>
            <a:r>
              <a:rPr lang="en-US" altLang="ko-KR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[5] </a:t>
            </a:r>
            <a:r>
              <a:rPr lang="ko-KR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추가 방안</a:t>
            </a:r>
            <a:endParaRPr lang="en-US" altLang="ko-KR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endParaRPr lang="en-US" altLang="ko-KR" sz="5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r>
              <a:rPr lang="en-US" altLang="ko-KR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[3] </a:t>
            </a:r>
            <a:r>
              <a:rPr lang="ko-KR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복합쇼핑몰 </a:t>
            </a:r>
            <a:r>
              <a:rPr lang="en-US" altLang="ko-KR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[6] </a:t>
            </a:r>
            <a:r>
              <a:rPr lang="ko-KR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개선 사항</a:t>
            </a:r>
            <a:endParaRPr lang="en-US" altLang="ko-KR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591358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www.sjsori.com/news/photo/201901/35902_41148_2512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96" r="14889" b="-496"/>
          <a:stretch/>
        </p:blipFill>
        <p:spPr bwMode="auto">
          <a:xfrm>
            <a:off x="4" y="-3008"/>
            <a:ext cx="9143999" cy="5239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431540" y="302370"/>
            <a:ext cx="8280920" cy="4536504"/>
          </a:xfrm>
          <a:prstGeom prst="rect">
            <a:avLst/>
          </a:prstGeom>
          <a:solidFill>
            <a:schemeClr val="tx1"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highlight>
                <a:srgbClr val="FFFF00"/>
              </a:highlight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683568" y="915566"/>
            <a:ext cx="763284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0E592C82-6A75-4D90-9CE2-6574DB782C5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302" y="1834790"/>
            <a:ext cx="2056514" cy="13944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</p:pic>
      <p:pic>
        <p:nvPicPr>
          <p:cNvPr id="17" name="그림 16" descr="스크린샷이(가) 표시된 사진&#10;&#10;자동 생성된 설명">
            <a:extLst>
              <a:ext uri="{FF2B5EF4-FFF2-40B4-BE49-F238E27FC236}">
                <a16:creationId xmlns:a16="http://schemas.microsoft.com/office/drawing/2014/main" id="{23AE6C92-A1A2-4361-956A-833652F857CB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88"/>
          <a:stretch/>
        </p:blipFill>
        <p:spPr>
          <a:xfrm>
            <a:off x="480302" y="3274616"/>
            <a:ext cx="2054364" cy="15251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9511C2F-69E2-4145-A1B9-A54811431896}"/>
              </a:ext>
            </a:extLst>
          </p:cNvPr>
          <p:cNvSpPr txBox="1"/>
          <p:nvPr/>
        </p:nvSpPr>
        <p:spPr>
          <a:xfrm>
            <a:off x="1043608" y="3519544"/>
            <a:ext cx="19582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세종시 </a:t>
            </a:r>
            <a:r>
              <a:rPr lang="en-US" altLang="ko-K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: Index</a:t>
            </a:r>
            <a:r>
              <a:rPr lang="ko-KR" alt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en-US" altLang="ko-K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74</a:t>
            </a:r>
            <a:r>
              <a:rPr lang="ko-KR" alt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51D231A-13DE-4FAD-B220-61BD0663C041}"/>
              </a:ext>
            </a:extLst>
          </p:cNvPr>
          <p:cNvSpPr/>
          <p:nvPr/>
        </p:nvSpPr>
        <p:spPr>
          <a:xfrm>
            <a:off x="1043608" y="491866"/>
            <a:ext cx="1108483" cy="350624"/>
          </a:xfrm>
          <a:prstGeom prst="rect">
            <a:avLst/>
          </a:prstGeom>
          <a:solidFill>
            <a:srgbClr val="FFFF66">
              <a:alpha val="90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C024F06-088D-4EFA-84AB-2634D50BCC1F}"/>
              </a:ext>
            </a:extLst>
          </p:cNvPr>
          <p:cNvSpPr txBox="1"/>
          <p:nvPr/>
        </p:nvSpPr>
        <p:spPr>
          <a:xfrm>
            <a:off x="4572003" y="483518"/>
            <a:ext cx="3960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1. </a:t>
            </a:r>
            <a:r>
              <a:rPr lang="ko-KR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주제선정   </a:t>
            </a:r>
            <a:r>
              <a:rPr lang="en-US" altLang="ko-KR" b="1" dirty="0">
                <a:solidFill>
                  <a:srgbClr val="FFFF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2. </a:t>
            </a:r>
            <a:r>
              <a:rPr lang="ko-KR" altLang="en-US" b="1" dirty="0">
                <a:solidFill>
                  <a:srgbClr val="FFFF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분석과정   </a:t>
            </a:r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3. </a:t>
            </a:r>
            <a:r>
              <a:rPr lang="ko-KR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방안제시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E9C15B2-0DA6-44DA-A5BB-93A72214C54F}"/>
              </a:ext>
            </a:extLst>
          </p:cNvPr>
          <p:cNvSpPr/>
          <p:nvPr/>
        </p:nvSpPr>
        <p:spPr>
          <a:xfrm>
            <a:off x="712291" y="491866"/>
            <a:ext cx="360040" cy="338052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5EC5CBD-CF4B-4360-88A8-71BAD2A18E0E}"/>
              </a:ext>
            </a:extLst>
          </p:cNvPr>
          <p:cNvSpPr txBox="1"/>
          <p:nvPr/>
        </p:nvSpPr>
        <p:spPr>
          <a:xfrm>
            <a:off x="683567" y="992794"/>
            <a:ext cx="51125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(3) K-means</a:t>
            </a:r>
            <a:r>
              <a:rPr lang="en-US" altLang="ko-KR" sz="2000" b="1" dirty="0">
                <a:solidFill>
                  <a:srgbClr val="FFFF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2000" b="1" dirty="0">
                <a:solidFill>
                  <a:srgbClr val="FFFF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군집분석 </a:t>
            </a:r>
            <a:r>
              <a:rPr lang="ko-KR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진행</a:t>
            </a:r>
            <a:endParaRPr lang="en-US" altLang="ko-KR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751B1E2-4CA2-4BFF-A9E6-E231835A1185}"/>
              </a:ext>
            </a:extLst>
          </p:cNvPr>
          <p:cNvSpPr txBox="1"/>
          <p:nvPr/>
        </p:nvSpPr>
        <p:spPr>
          <a:xfrm>
            <a:off x="637051" y="471219"/>
            <a:ext cx="1515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03 K-means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20" name="그림 19" descr="스크린샷이(가) 표시된 사진&#10;&#10;자동 생성된 설명">
            <a:extLst>
              <a:ext uri="{FF2B5EF4-FFF2-40B4-BE49-F238E27FC236}">
                <a16:creationId xmlns:a16="http://schemas.microsoft.com/office/drawing/2014/main" id="{90873048-8014-459D-9747-187FE209CCC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9677" y="3258516"/>
            <a:ext cx="2134849" cy="156519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</p:pic>
      <p:pic>
        <p:nvPicPr>
          <p:cNvPr id="22" name="그림 21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9A6B739C-A4F3-42DF-A31C-2A340D25767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153" y="1835806"/>
            <a:ext cx="2134849" cy="140754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CF55EF0-5A24-4885-8D99-E45D3DCB5E00}"/>
              </a:ext>
            </a:extLst>
          </p:cNvPr>
          <p:cNvSpPr txBox="1"/>
          <p:nvPr/>
        </p:nvSpPr>
        <p:spPr>
          <a:xfrm>
            <a:off x="1878456" y="1543034"/>
            <a:ext cx="23364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&lt;</a:t>
            </a:r>
            <a:r>
              <a:rPr lang="ko-KR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연령대</a:t>
            </a:r>
            <a:r>
              <a:rPr lang="en-US" altLang="ko-KR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&gt;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6236116-79BB-4106-812D-F1292E9EAF38}"/>
              </a:ext>
            </a:extLst>
          </p:cNvPr>
          <p:cNvSpPr txBox="1"/>
          <p:nvPr/>
        </p:nvSpPr>
        <p:spPr>
          <a:xfrm>
            <a:off x="407618" y="1526271"/>
            <a:ext cx="9693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&lt;</a:t>
            </a:r>
            <a:r>
              <a:rPr lang="ko-KR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규모</a:t>
            </a:r>
            <a:r>
              <a:rPr lang="en-US" altLang="ko-KR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&gt;</a:t>
            </a:r>
          </a:p>
        </p:txBody>
      </p:sp>
      <p:pic>
        <p:nvPicPr>
          <p:cNvPr id="19" name="그림 18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A600485E-D639-4DFC-9D09-E935074017F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0924" y="1832334"/>
            <a:ext cx="1960451" cy="139689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</p:pic>
      <p:pic>
        <p:nvPicPr>
          <p:cNvPr id="25" name="그림 24" descr="스크린샷이(가) 표시된 사진&#10;&#10;자동 생성된 설명">
            <a:extLst>
              <a:ext uri="{FF2B5EF4-FFF2-40B4-BE49-F238E27FC236}">
                <a16:creationId xmlns:a16="http://schemas.microsoft.com/office/drawing/2014/main" id="{53FD2FC7-440F-47CC-84CC-11F43AC5AF7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8448" y="3258516"/>
            <a:ext cx="1960452" cy="154346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819C3848-ED7C-451A-A539-1EE4DD3FCB7A}"/>
              </a:ext>
            </a:extLst>
          </p:cNvPr>
          <p:cNvSpPr txBox="1"/>
          <p:nvPr/>
        </p:nvSpPr>
        <p:spPr>
          <a:xfrm>
            <a:off x="5319371" y="3411379"/>
            <a:ext cx="17643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세종시 </a:t>
            </a:r>
            <a:r>
              <a:rPr lang="en-US" altLang="ko-KR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Index : 115</a:t>
            </a:r>
            <a:endParaRPr lang="ko-KR" altLang="en-US" sz="1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3A3A8E0-58DC-41BC-831F-2C6E26FB5198}"/>
              </a:ext>
            </a:extLst>
          </p:cNvPr>
          <p:cNvSpPr txBox="1"/>
          <p:nvPr/>
        </p:nvSpPr>
        <p:spPr>
          <a:xfrm>
            <a:off x="4756604" y="1548645"/>
            <a:ext cx="9693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&lt;</a:t>
            </a:r>
            <a:r>
              <a:rPr lang="ko-KR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소득</a:t>
            </a:r>
            <a:r>
              <a:rPr lang="en-US" altLang="ko-KR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&gt;</a:t>
            </a: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BAAC3701-0584-4929-B8CC-86C6CBCA0FB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6864" y="3207884"/>
            <a:ext cx="1932635" cy="15955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9ADAE5DE-905D-404B-A329-EEAB2221B310}"/>
              </a:ext>
            </a:extLst>
          </p:cNvPr>
          <p:cNvSpPr txBox="1"/>
          <p:nvPr/>
        </p:nvSpPr>
        <p:spPr>
          <a:xfrm>
            <a:off x="7290149" y="3318813"/>
            <a:ext cx="14462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세종시 </a:t>
            </a:r>
            <a:r>
              <a:rPr lang="en-US" altLang="ko-KR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: Index 228</a:t>
            </a:r>
            <a:endParaRPr lang="ko-KR" altLang="en-US" sz="1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30" name="그림 29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D0B1C4AF-CEB6-46F0-89E0-022A014F7F5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5297" y="1832334"/>
            <a:ext cx="1928401" cy="131960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C300C189-9EA7-44FB-B105-E92DD0E126BE}"/>
              </a:ext>
            </a:extLst>
          </p:cNvPr>
          <p:cNvSpPr txBox="1"/>
          <p:nvPr/>
        </p:nvSpPr>
        <p:spPr>
          <a:xfrm>
            <a:off x="6599068" y="1508095"/>
            <a:ext cx="9693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&lt;</a:t>
            </a:r>
            <a:r>
              <a:rPr lang="ko-KR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직종</a:t>
            </a:r>
            <a:r>
              <a:rPr lang="en-US" altLang="ko-KR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&gt;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28ABE2E-2B8A-42AC-8490-0B04BA560E33}"/>
              </a:ext>
            </a:extLst>
          </p:cNvPr>
          <p:cNvSpPr txBox="1"/>
          <p:nvPr/>
        </p:nvSpPr>
        <p:spPr>
          <a:xfrm>
            <a:off x="3166901" y="3434490"/>
            <a:ext cx="19582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세종시 </a:t>
            </a:r>
            <a:r>
              <a:rPr lang="en-US" altLang="ko-K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: Index</a:t>
            </a:r>
            <a:r>
              <a:rPr lang="ko-KR" alt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en-US" altLang="ko-K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74</a:t>
            </a:r>
            <a:r>
              <a:rPr lang="ko-KR" alt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910398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www.sjsori.com/news/photo/201901/35902_41148_2512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96" r="14889" b="-496"/>
          <a:stretch/>
        </p:blipFill>
        <p:spPr bwMode="auto">
          <a:xfrm>
            <a:off x="4" y="-3008"/>
            <a:ext cx="9143999" cy="5239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431540" y="302370"/>
            <a:ext cx="8280920" cy="4536504"/>
          </a:xfrm>
          <a:prstGeom prst="rect">
            <a:avLst/>
          </a:prstGeom>
          <a:solidFill>
            <a:schemeClr val="tx1"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highlight>
                <a:srgbClr val="FFFF00"/>
              </a:highlight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683568" y="915566"/>
            <a:ext cx="763284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B9511C2F-69E2-4145-A1B9-A54811431896}"/>
              </a:ext>
            </a:extLst>
          </p:cNvPr>
          <p:cNvSpPr txBox="1"/>
          <p:nvPr/>
        </p:nvSpPr>
        <p:spPr>
          <a:xfrm>
            <a:off x="6661125" y="2484122"/>
            <a:ext cx="16561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세종시 </a:t>
            </a:r>
            <a:r>
              <a:rPr lang="en-US" altLang="ko-KR" sz="1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: Index</a:t>
            </a:r>
            <a:r>
              <a:rPr lang="ko-KR" altLang="en-US" sz="1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1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74</a:t>
            </a:r>
            <a:r>
              <a:rPr lang="ko-KR" altLang="en-US" sz="1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번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12A8822-4DB1-4A28-A975-147C49FD8338}"/>
              </a:ext>
            </a:extLst>
          </p:cNvPr>
          <p:cNvSpPr txBox="1"/>
          <p:nvPr/>
        </p:nvSpPr>
        <p:spPr>
          <a:xfrm>
            <a:off x="6783633" y="1915935"/>
            <a:ext cx="20882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세종시 </a:t>
            </a:r>
            <a:r>
              <a:rPr lang="en-US" altLang="ko-KR" sz="1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:Index</a:t>
            </a:r>
            <a:r>
              <a:rPr lang="ko-KR" altLang="en-US" sz="1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1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228</a:t>
            </a:r>
            <a:endParaRPr lang="ko-KR" altLang="en-US" sz="12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C2E65E6-9646-4E76-90A2-C970E6D9C037}"/>
              </a:ext>
            </a:extLst>
          </p:cNvPr>
          <p:cNvSpPr txBox="1"/>
          <p:nvPr/>
        </p:nvSpPr>
        <p:spPr>
          <a:xfrm>
            <a:off x="7190335" y="2071409"/>
            <a:ext cx="14462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세종시 </a:t>
            </a:r>
            <a:r>
              <a:rPr lang="en-US" altLang="ko-KR" sz="1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: Index 115</a:t>
            </a:r>
            <a:endParaRPr lang="ko-KR" altLang="en-US" sz="12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166EC31B-F4F7-4AA0-99DE-30D47B4B56D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842" y="2093786"/>
            <a:ext cx="1248011" cy="236131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</p:pic>
      <p:pic>
        <p:nvPicPr>
          <p:cNvPr id="8" name="그림 7" descr="스크린샷이(가) 표시된 사진&#10;&#10;자동 생성된 설명">
            <a:extLst>
              <a:ext uri="{FF2B5EF4-FFF2-40B4-BE49-F238E27FC236}">
                <a16:creationId xmlns:a16="http://schemas.microsoft.com/office/drawing/2014/main" id="{6DE1AD92-DD1A-44AE-A492-C7BEEF7A50D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239" y="2084633"/>
            <a:ext cx="1194689" cy="236131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</p:pic>
      <p:pic>
        <p:nvPicPr>
          <p:cNvPr id="13" name="그림 12" descr="스크린샷이(가) 표시된 사진&#10;&#10;자동 생성된 설명">
            <a:extLst>
              <a:ext uri="{FF2B5EF4-FFF2-40B4-BE49-F238E27FC236}">
                <a16:creationId xmlns:a16="http://schemas.microsoft.com/office/drawing/2014/main" id="{BED963F4-3F19-419E-AE8B-3258B31A1BE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4314" y="2093786"/>
            <a:ext cx="1341698" cy="23521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6C07C61-9342-4376-911F-28F3D48B52C7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078671"/>
            <a:ext cx="1085618" cy="237047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1344CBC-8383-4183-B3C1-6D01C5663E85}"/>
              </a:ext>
            </a:extLst>
          </p:cNvPr>
          <p:cNvSpPr txBox="1"/>
          <p:nvPr/>
        </p:nvSpPr>
        <p:spPr>
          <a:xfrm>
            <a:off x="558396" y="1746657"/>
            <a:ext cx="11009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규모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A727FBA-22B0-4395-91CC-9926D33AF5E3}"/>
              </a:ext>
            </a:extLst>
          </p:cNvPr>
          <p:cNvSpPr txBox="1"/>
          <p:nvPr/>
        </p:nvSpPr>
        <p:spPr>
          <a:xfrm>
            <a:off x="1655795" y="1763334"/>
            <a:ext cx="14974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연령대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C698F16-0C92-4FA1-AB74-67487CB14475}"/>
              </a:ext>
            </a:extLst>
          </p:cNvPr>
          <p:cNvSpPr txBox="1"/>
          <p:nvPr/>
        </p:nvSpPr>
        <p:spPr>
          <a:xfrm>
            <a:off x="2913527" y="1763334"/>
            <a:ext cx="17163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소득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C364028-8D6D-41F6-A27B-7536DC13A34C}"/>
              </a:ext>
            </a:extLst>
          </p:cNvPr>
          <p:cNvSpPr txBox="1"/>
          <p:nvPr/>
        </p:nvSpPr>
        <p:spPr>
          <a:xfrm>
            <a:off x="4394940" y="1746656"/>
            <a:ext cx="13570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직종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32874EC-9823-4936-B2B5-4C85D999680D}"/>
              </a:ext>
            </a:extLst>
          </p:cNvPr>
          <p:cNvSpPr/>
          <p:nvPr/>
        </p:nvSpPr>
        <p:spPr>
          <a:xfrm>
            <a:off x="1043608" y="491866"/>
            <a:ext cx="1108483" cy="350624"/>
          </a:xfrm>
          <a:prstGeom prst="rect">
            <a:avLst/>
          </a:prstGeom>
          <a:solidFill>
            <a:srgbClr val="FFFF66">
              <a:alpha val="90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D03CEA1-B144-4C5C-8E7C-76AB3ED5E263}"/>
              </a:ext>
            </a:extLst>
          </p:cNvPr>
          <p:cNvSpPr txBox="1"/>
          <p:nvPr/>
        </p:nvSpPr>
        <p:spPr>
          <a:xfrm>
            <a:off x="4572003" y="483518"/>
            <a:ext cx="3960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1. </a:t>
            </a:r>
            <a:r>
              <a:rPr lang="ko-KR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주제선정   </a:t>
            </a:r>
            <a:r>
              <a:rPr lang="en-US" altLang="ko-KR" b="1" dirty="0">
                <a:solidFill>
                  <a:srgbClr val="FFFF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2. </a:t>
            </a:r>
            <a:r>
              <a:rPr lang="ko-KR" altLang="en-US" b="1" dirty="0">
                <a:solidFill>
                  <a:srgbClr val="FFFF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분석과정   </a:t>
            </a:r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3. </a:t>
            </a:r>
            <a:r>
              <a:rPr lang="ko-KR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방안제시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E12349A-14D2-4C01-9033-5E660E54AA46}"/>
              </a:ext>
            </a:extLst>
          </p:cNvPr>
          <p:cNvSpPr/>
          <p:nvPr/>
        </p:nvSpPr>
        <p:spPr>
          <a:xfrm>
            <a:off x="712291" y="491866"/>
            <a:ext cx="360040" cy="338052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5EC5CBD-CF4B-4360-88A8-71BAD2A18E0E}"/>
              </a:ext>
            </a:extLst>
          </p:cNvPr>
          <p:cNvSpPr txBox="1"/>
          <p:nvPr/>
        </p:nvSpPr>
        <p:spPr>
          <a:xfrm>
            <a:off x="683567" y="992794"/>
            <a:ext cx="76328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(3) K-means</a:t>
            </a:r>
            <a:r>
              <a:rPr lang="en-US" altLang="ko-KR" sz="2000" b="1" dirty="0">
                <a:solidFill>
                  <a:srgbClr val="FFFF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2000" b="1" dirty="0">
                <a:solidFill>
                  <a:srgbClr val="FFFF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군집분석 </a:t>
            </a:r>
            <a:r>
              <a:rPr lang="ko-KR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진행</a:t>
            </a:r>
            <a:endParaRPr lang="en-US" altLang="ko-KR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8ED6A3B-B778-4C48-8E0C-0C6C01B1DDCC}"/>
              </a:ext>
            </a:extLst>
          </p:cNvPr>
          <p:cNvSpPr txBox="1"/>
          <p:nvPr/>
        </p:nvSpPr>
        <p:spPr>
          <a:xfrm>
            <a:off x="637051" y="471219"/>
            <a:ext cx="1515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03 K-means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F5205D93-1598-4E2F-9DED-C1A270709BA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9232" y="2351736"/>
            <a:ext cx="2088231" cy="220942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696EF779-B680-4CA9-9D02-A42CD7B69412}"/>
              </a:ext>
            </a:extLst>
          </p:cNvPr>
          <p:cNvSpPr txBox="1"/>
          <p:nvPr/>
        </p:nvSpPr>
        <p:spPr>
          <a:xfrm>
            <a:off x="5905908" y="1396240"/>
            <a:ext cx="28644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&lt;2&gt; </a:t>
            </a:r>
            <a:r>
              <a:rPr lang="ko-KR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각 그룹의 </a:t>
            </a:r>
            <a:r>
              <a:rPr lang="ko-KR" altLang="en-US" sz="1600" b="1" dirty="0">
                <a:solidFill>
                  <a:srgbClr val="FFFF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교집합</a:t>
            </a:r>
            <a:r>
              <a:rPr lang="ko-KR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도시 추출</a:t>
            </a:r>
            <a:endParaRPr lang="en-US" altLang="ko-KR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just"/>
            <a:endParaRPr lang="en-US" altLang="ko-KR" sz="1000" b="1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en-US" altLang="ko-KR" sz="14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-&gt; </a:t>
            </a:r>
            <a:r>
              <a:rPr lang="ko-KR" altLang="en-US" sz="14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규모</a:t>
            </a:r>
            <a:r>
              <a:rPr lang="en-US" altLang="ko-KR" sz="14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 </a:t>
            </a:r>
            <a:r>
              <a:rPr lang="ko-KR" altLang="en-US" sz="14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연령대</a:t>
            </a:r>
            <a:r>
              <a:rPr lang="en-US" altLang="ko-KR" sz="14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 </a:t>
            </a:r>
            <a:r>
              <a:rPr lang="ko-KR" altLang="en-US" sz="14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직종</a:t>
            </a:r>
            <a:r>
              <a:rPr lang="en-US" altLang="ko-KR" sz="14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 </a:t>
            </a:r>
            <a:r>
              <a:rPr lang="ko-KR" altLang="en-US" sz="14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소득</a:t>
            </a:r>
            <a:endParaRPr lang="en-US" altLang="ko-KR" sz="1400" b="1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ko-KR" altLang="en-US" sz="14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같은 군집에 속하는 지역 추출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FA33FA6-3D06-4D60-8A3D-6211EC55DAA1}"/>
              </a:ext>
            </a:extLst>
          </p:cNvPr>
          <p:cNvSpPr txBox="1"/>
          <p:nvPr/>
        </p:nvSpPr>
        <p:spPr>
          <a:xfrm>
            <a:off x="408097" y="1424113"/>
            <a:ext cx="39928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&lt;1&gt; </a:t>
            </a:r>
            <a:r>
              <a:rPr lang="ko-KR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세종시와 </a:t>
            </a:r>
            <a:r>
              <a:rPr lang="ko-KR" altLang="en-US" sz="1600" b="1" dirty="0">
                <a:solidFill>
                  <a:srgbClr val="FFFF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같은 군집</a:t>
            </a:r>
            <a:r>
              <a:rPr lang="ko-KR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의 도시 추출</a:t>
            </a:r>
            <a:endParaRPr lang="ko-KR" altLang="en-US" sz="1600" b="1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32" name="화살표: 오른쪽 31">
            <a:extLst>
              <a:ext uri="{FF2B5EF4-FFF2-40B4-BE49-F238E27FC236}">
                <a16:creationId xmlns:a16="http://schemas.microsoft.com/office/drawing/2014/main" id="{57F11CB7-376B-4323-9B7D-BFF7F9CB49DA}"/>
              </a:ext>
            </a:extLst>
          </p:cNvPr>
          <p:cNvSpPr/>
          <p:nvPr/>
        </p:nvSpPr>
        <p:spPr>
          <a:xfrm>
            <a:off x="5705693" y="2616519"/>
            <a:ext cx="469715" cy="579515"/>
          </a:xfrm>
          <a:prstGeom prst="rightArrow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04263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www.sjsori.com/news/photo/201901/35902_41148_2512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96" r="14889" b="-496"/>
          <a:stretch/>
        </p:blipFill>
        <p:spPr bwMode="auto">
          <a:xfrm>
            <a:off x="4" y="-3008"/>
            <a:ext cx="9143999" cy="5239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431540" y="303498"/>
            <a:ext cx="8280920" cy="4536504"/>
          </a:xfrm>
          <a:prstGeom prst="rect">
            <a:avLst/>
          </a:prstGeom>
          <a:solidFill>
            <a:schemeClr val="tx1"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0" name="직선 연결선 9"/>
          <p:cNvCxnSpPr/>
          <p:nvPr/>
        </p:nvCxnSpPr>
        <p:spPr>
          <a:xfrm>
            <a:off x="683568" y="915566"/>
            <a:ext cx="763284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198A2CB9-FC15-4F32-A1B7-6C56AB5A20FC}"/>
              </a:ext>
            </a:extLst>
          </p:cNvPr>
          <p:cNvSpPr txBox="1"/>
          <p:nvPr/>
        </p:nvSpPr>
        <p:spPr>
          <a:xfrm>
            <a:off x="683568" y="1887013"/>
            <a:ext cx="3789627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* </a:t>
            </a:r>
            <a:r>
              <a:rPr lang="ko-KR" altLang="en-US" sz="14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밀도를 이용한 데이터 분류</a:t>
            </a:r>
            <a:endParaRPr lang="en-US" altLang="ko-KR" sz="1400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r>
              <a:rPr lang="en-US" altLang="ko-KR" sz="14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* </a:t>
            </a:r>
            <a:r>
              <a:rPr lang="ko-KR" altLang="en-US" sz="14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사전에 군집의  개수를 정해 줄 필요 없이 최적 군집 개수 도출</a:t>
            </a:r>
            <a:endParaRPr lang="en-US" altLang="ko-KR" sz="1400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endParaRPr lang="en-US" altLang="ko-KR" sz="1400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r>
              <a:rPr lang="en-US" altLang="ko-KR" sz="14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* Algorithm</a:t>
            </a:r>
          </a:p>
          <a:p>
            <a:r>
              <a:rPr lang="en-US" altLang="ko-KR" sz="14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[1] e </a:t>
            </a:r>
            <a:r>
              <a:rPr lang="ko-KR" altLang="en-US" sz="14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이내에 </a:t>
            </a:r>
            <a:r>
              <a:rPr lang="en-US" altLang="ko-KR" sz="14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m</a:t>
            </a:r>
            <a:r>
              <a:rPr lang="ko-KR" altLang="en-US" sz="14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 이상 데이터 위치 시 군집 형성</a:t>
            </a:r>
            <a:endParaRPr lang="en-US" altLang="ko-KR" sz="1400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r>
              <a:rPr lang="en-US" altLang="ko-KR" sz="14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[2] </a:t>
            </a:r>
            <a:r>
              <a:rPr lang="ko-KR" altLang="en-US" sz="14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핵심 데이터 </a:t>
            </a:r>
            <a:r>
              <a:rPr lang="en-US" altLang="ko-KR" sz="14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: </a:t>
            </a:r>
            <a:r>
              <a:rPr lang="ko-KR" altLang="en-US" sz="14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범위</a:t>
            </a:r>
            <a:r>
              <a:rPr lang="en-US" altLang="ko-KR" sz="14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(e)</a:t>
            </a:r>
            <a:r>
              <a:rPr lang="ko-KR" altLang="en-US" sz="14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안의 데이터 개수가 </a:t>
            </a:r>
            <a:r>
              <a:rPr lang="en-US" altLang="ko-KR" sz="14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m</a:t>
            </a:r>
            <a:r>
              <a:rPr lang="ko-KR" altLang="en-US" sz="14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이상일 때의 해당 데이터</a:t>
            </a:r>
            <a:endParaRPr lang="en-US" altLang="ko-KR" sz="1400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r>
              <a:rPr lang="en-US" altLang="ko-KR" sz="14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[3] </a:t>
            </a:r>
            <a:r>
              <a:rPr lang="ko-KR" altLang="en-US" sz="14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경계 데이터 </a:t>
            </a:r>
            <a:r>
              <a:rPr lang="en-US" altLang="ko-KR" sz="14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: </a:t>
            </a:r>
            <a:r>
              <a:rPr lang="ko-KR" altLang="en-US" sz="14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더 이상 이웃이 없는</a:t>
            </a:r>
            <a:r>
              <a:rPr lang="en-US" altLang="ko-KR" sz="14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데이터</a:t>
            </a:r>
            <a:endParaRPr lang="en-US" altLang="ko-KR" sz="1400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r>
              <a:rPr lang="en-US" altLang="ko-KR" sz="14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[4] Outlier(noise)</a:t>
            </a:r>
            <a:r>
              <a:rPr lang="ko-KR" altLang="en-US" sz="14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en-US" altLang="ko-KR" sz="14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: </a:t>
            </a:r>
            <a:r>
              <a:rPr lang="ko-KR" altLang="en-US" sz="14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핵심 데이터도 아니고 경계 데이터도 아닌 데이터</a:t>
            </a:r>
            <a:endParaRPr lang="en-US" altLang="ko-KR" sz="1400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3D04B70-DBBB-4039-B1FD-0F2F2B520431}"/>
              </a:ext>
            </a:extLst>
          </p:cNvPr>
          <p:cNvSpPr/>
          <p:nvPr/>
        </p:nvSpPr>
        <p:spPr>
          <a:xfrm>
            <a:off x="1043608" y="491866"/>
            <a:ext cx="1108483" cy="350624"/>
          </a:xfrm>
          <a:prstGeom prst="rect">
            <a:avLst/>
          </a:prstGeom>
          <a:solidFill>
            <a:srgbClr val="FFFF66">
              <a:alpha val="90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3715F73-FFA9-4CAF-9080-F75403A55C47}"/>
              </a:ext>
            </a:extLst>
          </p:cNvPr>
          <p:cNvSpPr txBox="1"/>
          <p:nvPr/>
        </p:nvSpPr>
        <p:spPr>
          <a:xfrm>
            <a:off x="4572003" y="483518"/>
            <a:ext cx="3960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1. </a:t>
            </a:r>
            <a:r>
              <a:rPr lang="ko-KR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주제선정   </a:t>
            </a:r>
            <a:r>
              <a:rPr lang="en-US" altLang="ko-KR" b="1" dirty="0">
                <a:solidFill>
                  <a:srgbClr val="FFFF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2. </a:t>
            </a:r>
            <a:r>
              <a:rPr lang="ko-KR" altLang="en-US" b="1" dirty="0">
                <a:solidFill>
                  <a:srgbClr val="FFFF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분석과정   </a:t>
            </a:r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3. </a:t>
            </a:r>
            <a:r>
              <a:rPr lang="ko-KR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방안제시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2CE41C9-0E23-4110-82CC-EC2B77D148A9}"/>
              </a:ext>
            </a:extLst>
          </p:cNvPr>
          <p:cNvSpPr/>
          <p:nvPr/>
        </p:nvSpPr>
        <p:spPr>
          <a:xfrm>
            <a:off x="712291" y="491866"/>
            <a:ext cx="360040" cy="338052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874864A-E92C-4D7A-9F6E-2CA2E46A17AD}"/>
              </a:ext>
            </a:extLst>
          </p:cNvPr>
          <p:cNvSpPr txBox="1"/>
          <p:nvPr/>
        </p:nvSpPr>
        <p:spPr>
          <a:xfrm>
            <a:off x="637051" y="471219"/>
            <a:ext cx="1515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04  DBSCAN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12" name="그림 11" descr="게임이(가) 표시된 사진&#10;&#10;자동 생성된 설명">
            <a:extLst>
              <a:ext uri="{FF2B5EF4-FFF2-40B4-BE49-F238E27FC236}">
                <a16:creationId xmlns:a16="http://schemas.microsoft.com/office/drawing/2014/main" id="{20E76C2F-7F4A-4CE2-9DD8-516CA508E37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0652" y="1114450"/>
            <a:ext cx="2376264" cy="169165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E505597-38E1-4EEB-8AB3-ED3DCFE0F95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5684" y="2889199"/>
            <a:ext cx="3600401" cy="180020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AD4CAB3-BC09-41DE-BE56-3A146CDBA003}"/>
              </a:ext>
            </a:extLst>
          </p:cNvPr>
          <p:cNvSpPr txBox="1"/>
          <p:nvPr/>
        </p:nvSpPr>
        <p:spPr>
          <a:xfrm>
            <a:off x="683567" y="992794"/>
            <a:ext cx="61926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(1) </a:t>
            </a:r>
            <a:r>
              <a:rPr lang="en-US" altLang="ko-KR" sz="2000" b="1" dirty="0">
                <a:solidFill>
                  <a:srgbClr val="FFFF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DBSCAN </a:t>
            </a:r>
            <a:r>
              <a:rPr lang="ko-KR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군집분석 소개</a:t>
            </a:r>
            <a:endParaRPr lang="en-US" altLang="ko-KR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51030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www.sjsori.com/news/photo/201901/35902_41148_2512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96" r="14889" b="-496"/>
          <a:stretch/>
        </p:blipFill>
        <p:spPr bwMode="auto">
          <a:xfrm>
            <a:off x="4" y="-3008"/>
            <a:ext cx="9143999" cy="5239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431540" y="303498"/>
            <a:ext cx="8280920" cy="4536504"/>
          </a:xfrm>
          <a:prstGeom prst="rect">
            <a:avLst/>
          </a:prstGeom>
          <a:solidFill>
            <a:schemeClr val="tx1"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0" name="직선 연결선 9"/>
          <p:cNvCxnSpPr/>
          <p:nvPr/>
        </p:nvCxnSpPr>
        <p:spPr>
          <a:xfrm>
            <a:off x="683568" y="915566"/>
            <a:ext cx="763284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2F1C1AE9-FB23-4323-AF6D-E4842FE02D9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440"/>
          <a:stretch/>
        </p:blipFill>
        <p:spPr>
          <a:xfrm>
            <a:off x="520053" y="1384161"/>
            <a:ext cx="2711590" cy="302251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</p:pic>
      <p:pic>
        <p:nvPicPr>
          <p:cNvPr id="9" name="그림 8" descr="스크린샷이(가) 표시된 사진&#10;&#10;자동 생성된 설명">
            <a:extLst>
              <a:ext uri="{FF2B5EF4-FFF2-40B4-BE49-F238E27FC236}">
                <a16:creationId xmlns:a16="http://schemas.microsoft.com/office/drawing/2014/main" id="{151F3FAC-F0BF-4FD0-A062-2F27F51DC36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9848" y="1383935"/>
            <a:ext cx="2592203" cy="173731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12DB19A8-F83A-4282-A935-F715634AEC82}"/>
              </a:ext>
            </a:extLst>
          </p:cNvPr>
          <p:cNvSpPr/>
          <p:nvPr/>
        </p:nvSpPr>
        <p:spPr>
          <a:xfrm>
            <a:off x="1043608" y="491866"/>
            <a:ext cx="1108483" cy="350624"/>
          </a:xfrm>
          <a:prstGeom prst="rect">
            <a:avLst/>
          </a:prstGeom>
          <a:solidFill>
            <a:srgbClr val="FFFF66">
              <a:alpha val="90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3F608AD-0C46-4310-AEB6-9ADAA6BB0E02}"/>
              </a:ext>
            </a:extLst>
          </p:cNvPr>
          <p:cNvSpPr txBox="1"/>
          <p:nvPr/>
        </p:nvSpPr>
        <p:spPr>
          <a:xfrm>
            <a:off x="4572003" y="483518"/>
            <a:ext cx="3960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1. </a:t>
            </a:r>
            <a:r>
              <a:rPr lang="ko-KR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주제선정   </a:t>
            </a:r>
            <a:r>
              <a:rPr lang="en-US" altLang="ko-KR" b="1" dirty="0">
                <a:solidFill>
                  <a:srgbClr val="FFFF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2. </a:t>
            </a:r>
            <a:r>
              <a:rPr lang="ko-KR" altLang="en-US" b="1" dirty="0">
                <a:solidFill>
                  <a:srgbClr val="FFFF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분석과정   </a:t>
            </a:r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3. </a:t>
            </a:r>
            <a:r>
              <a:rPr lang="ko-KR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방안제시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A4ACEA3-8E5E-41A0-A0D7-B0D2AC2BB082}"/>
              </a:ext>
            </a:extLst>
          </p:cNvPr>
          <p:cNvSpPr/>
          <p:nvPr/>
        </p:nvSpPr>
        <p:spPr>
          <a:xfrm>
            <a:off x="712291" y="491866"/>
            <a:ext cx="360040" cy="338052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874864A-E92C-4D7A-9F6E-2CA2E46A17AD}"/>
              </a:ext>
            </a:extLst>
          </p:cNvPr>
          <p:cNvSpPr txBox="1"/>
          <p:nvPr/>
        </p:nvSpPr>
        <p:spPr>
          <a:xfrm>
            <a:off x="637051" y="471219"/>
            <a:ext cx="1515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04  DBSCAN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5EC5CBD-CF4B-4360-88A8-71BAD2A18E0E}"/>
              </a:ext>
            </a:extLst>
          </p:cNvPr>
          <p:cNvSpPr txBox="1"/>
          <p:nvPr/>
        </p:nvSpPr>
        <p:spPr>
          <a:xfrm>
            <a:off x="683567" y="992794"/>
            <a:ext cx="61926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(2) </a:t>
            </a:r>
            <a:r>
              <a:rPr lang="en-US" altLang="ko-KR" sz="2000" b="1" dirty="0">
                <a:solidFill>
                  <a:srgbClr val="FFFF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DBSCAN </a:t>
            </a:r>
            <a:r>
              <a:rPr lang="ko-KR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군집분석 진행</a:t>
            </a:r>
            <a:endParaRPr lang="en-US" altLang="ko-KR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15" name="그림 14" descr="스크린샷이(가) 표시된 사진&#10;&#10;자동 생성된 설명">
            <a:extLst>
              <a:ext uri="{FF2B5EF4-FFF2-40B4-BE49-F238E27FC236}">
                <a16:creationId xmlns:a16="http://schemas.microsoft.com/office/drawing/2014/main" id="{56CE945F-038E-458A-8106-C9343F99D93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548" y="1374969"/>
            <a:ext cx="2424487" cy="173731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</p:pic>
      <p:pic>
        <p:nvPicPr>
          <p:cNvPr id="18" name="그림 17" descr="스크린샷이(가) 표시된 사진&#10;&#10;자동 생성된 설명">
            <a:extLst>
              <a:ext uri="{FF2B5EF4-FFF2-40B4-BE49-F238E27FC236}">
                <a16:creationId xmlns:a16="http://schemas.microsoft.com/office/drawing/2014/main" id="{96883F99-3918-496F-ABAA-32F7195D206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7717" y="3201493"/>
            <a:ext cx="2252616" cy="158238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1080002D-A58B-4846-BDD9-E91E5AB07FF4}"/>
              </a:ext>
            </a:extLst>
          </p:cNvPr>
          <p:cNvCxnSpPr/>
          <p:nvPr/>
        </p:nvCxnSpPr>
        <p:spPr>
          <a:xfrm>
            <a:off x="3299709" y="1374969"/>
            <a:ext cx="0" cy="328501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49955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www.sjsori.com/news/photo/201901/35902_41148_2512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96" r="14889" b="-496"/>
          <a:stretch/>
        </p:blipFill>
        <p:spPr bwMode="auto">
          <a:xfrm>
            <a:off x="4" y="-3008"/>
            <a:ext cx="9143999" cy="5239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428510" y="303498"/>
            <a:ext cx="8280920" cy="4536504"/>
          </a:xfrm>
          <a:prstGeom prst="rect">
            <a:avLst/>
          </a:prstGeom>
          <a:solidFill>
            <a:schemeClr val="tx1"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0" name="직선 연결선 9"/>
          <p:cNvCxnSpPr/>
          <p:nvPr/>
        </p:nvCxnSpPr>
        <p:spPr>
          <a:xfrm>
            <a:off x="683568" y="915566"/>
            <a:ext cx="763284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FF0D714E-069C-4DA9-BDA5-1366E370F3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710319"/>
            <a:ext cx="1577477" cy="274343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8193F526-7FE1-4E43-9BA6-522AEF708F3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7118" y="1710319"/>
            <a:ext cx="1607959" cy="258340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07EDA001-EEFD-46A7-A127-D99F53AF66C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4334" y="1710319"/>
            <a:ext cx="1607959" cy="296443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94986FB9-6F3A-44AB-BE48-D9692DCEA15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1572" y="1677298"/>
            <a:ext cx="1539373" cy="99068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8CD9633-DFBC-40CE-86A6-00AD9AE853C9}"/>
              </a:ext>
            </a:extLst>
          </p:cNvPr>
          <p:cNvSpPr txBox="1"/>
          <p:nvPr/>
        </p:nvSpPr>
        <p:spPr>
          <a:xfrm>
            <a:off x="2259880" y="1787920"/>
            <a:ext cx="5917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&amp;</a:t>
            </a:r>
            <a:endParaRPr lang="ko-KR" altLang="en-US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C6BBB34-F454-4F30-8A9A-2247D02540B4}"/>
              </a:ext>
            </a:extLst>
          </p:cNvPr>
          <p:cNvSpPr txBox="1"/>
          <p:nvPr/>
        </p:nvSpPr>
        <p:spPr>
          <a:xfrm>
            <a:off x="6098649" y="1459692"/>
            <a:ext cx="3600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=</a:t>
            </a:r>
            <a:endParaRPr lang="ko-KR" altLang="en-US" sz="7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EFF085F-5EBE-401F-9D52-A3B0950C5C4B}"/>
              </a:ext>
            </a:extLst>
          </p:cNvPr>
          <p:cNvSpPr/>
          <p:nvPr/>
        </p:nvSpPr>
        <p:spPr>
          <a:xfrm>
            <a:off x="3635896" y="1787920"/>
            <a:ext cx="720080" cy="1357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A29D0A-3475-4CC0-A963-3BF6AC726CFE}"/>
              </a:ext>
            </a:extLst>
          </p:cNvPr>
          <p:cNvSpPr txBox="1"/>
          <p:nvPr/>
        </p:nvSpPr>
        <p:spPr>
          <a:xfrm>
            <a:off x="3692466" y="1762308"/>
            <a:ext cx="9185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50" b="1" dirty="0"/>
              <a:t>DBSCAN</a:t>
            </a:r>
            <a:endParaRPr lang="ko-KR" altLang="en-US" sz="950" b="1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A834D8A-457A-442D-8607-F16E77F379F5}"/>
              </a:ext>
            </a:extLst>
          </p:cNvPr>
          <p:cNvSpPr/>
          <p:nvPr/>
        </p:nvSpPr>
        <p:spPr>
          <a:xfrm>
            <a:off x="1043608" y="491866"/>
            <a:ext cx="1108483" cy="350624"/>
          </a:xfrm>
          <a:prstGeom prst="rect">
            <a:avLst/>
          </a:prstGeom>
          <a:solidFill>
            <a:srgbClr val="FFFF66">
              <a:alpha val="90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6E2DC7F-EF80-45F4-B980-89F1A4B311DF}"/>
              </a:ext>
            </a:extLst>
          </p:cNvPr>
          <p:cNvSpPr txBox="1"/>
          <p:nvPr/>
        </p:nvSpPr>
        <p:spPr>
          <a:xfrm>
            <a:off x="4572003" y="483518"/>
            <a:ext cx="3960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1. </a:t>
            </a:r>
            <a:r>
              <a:rPr lang="ko-KR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주제선정   </a:t>
            </a:r>
            <a:r>
              <a:rPr lang="en-US" altLang="ko-KR" b="1" dirty="0">
                <a:solidFill>
                  <a:srgbClr val="FFFF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2. </a:t>
            </a:r>
            <a:r>
              <a:rPr lang="ko-KR" altLang="en-US" b="1" dirty="0">
                <a:solidFill>
                  <a:srgbClr val="FFFF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분석과정   </a:t>
            </a:r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3. </a:t>
            </a:r>
            <a:r>
              <a:rPr lang="ko-KR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방안제시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B7490E8-7DC4-4810-86CB-5DA11507C237}"/>
              </a:ext>
            </a:extLst>
          </p:cNvPr>
          <p:cNvSpPr/>
          <p:nvPr/>
        </p:nvSpPr>
        <p:spPr>
          <a:xfrm>
            <a:off x="712291" y="491866"/>
            <a:ext cx="332756" cy="338052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40CEE64D-E4E1-4991-B032-1DE09E08B242}"/>
              </a:ext>
            </a:extLst>
          </p:cNvPr>
          <p:cNvCxnSpPr>
            <a:cxnSpLocks/>
          </p:cNvCxnSpPr>
          <p:nvPr/>
        </p:nvCxnSpPr>
        <p:spPr>
          <a:xfrm>
            <a:off x="7236296" y="2571750"/>
            <a:ext cx="108012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6874864A-E92C-4D7A-9F6E-2CA2E46A17AD}"/>
              </a:ext>
            </a:extLst>
          </p:cNvPr>
          <p:cNvSpPr txBox="1"/>
          <p:nvPr/>
        </p:nvSpPr>
        <p:spPr>
          <a:xfrm>
            <a:off x="637051" y="471219"/>
            <a:ext cx="1515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05  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분석 결과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5EC5CBD-CF4B-4360-88A8-71BAD2A18E0E}"/>
              </a:ext>
            </a:extLst>
          </p:cNvPr>
          <p:cNvSpPr txBox="1"/>
          <p:nvPr/>
        </p:nvSpPr>
        <p:spPr>
          <a:xfrm>
            <a:off x="637051" y="1020571"/>
            <a:ext cx="61926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(3) </a:t>
            </a:r>
            <a:r>
              <a:rPr lang="ko-KR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분석 결과를 통해 문화 벤치마킹 지역 도출</a:t>
            </a:r>
            <a:endParaRPr lang="en-US" altLang="ko-KR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1614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www.sjsori.com/news/photo/201901/35902_41148_2512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96" r="14889" b="-496"/>
          <a:stretch/>
        </p:blipFill>
        <p:spPr bwMode="auto">
          <a:xfrm>
            <a:off x="4" y="-3008"/>
            <a:ext cx="9143999" cy="5239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395536" y="338461"/>
            <a:ext cx="8280920" cy="4536504"/>
          </a:xfrm>
          <a:prstGeom prst="rect">
            <a:avLst/>
          </a:prstGeom>
          <a:solidFill>
            <a:schemeClr val="tx1"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/>
          <p:cNvCxnSpPr/>
          <p:nvPr/>
        </p:nvCxnSpPr>
        <p:spPr>
          <a:xfrm>
            <a:off x="683568" y="915566"/>
            <a:ext cx="763284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 descr="옅은, 표지판, 시계이(가) 표시된 사진&#10;&#10;자동 생성된 설명">
            <a:extLst>
              <a:ext uri="{FF2B5EF4-FFF2-40B4-BE49-F238E27FC236}">
                <a16:creationId xmlns:a16="http://schemas.microsoft.com/office/drawing/2014/main" id="{9BC5C558-0A05-4EF1-BEC5-6B476FB4CC5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7" y="2673051"/>
            <a:ext cx="2136240" cy="212129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</p:pic>
      <p:pic>
        <p:nvPicPr>
          <p:cNvPr id="11" name="Picture 4" descr="세종특별자치시 개발호재 / 세종시 / 행정수도">
            <a:extLst>
              <a:ext uri="{FF2B5EF4-FFF2-40B4-BE49-F238E27FC236}">
                <a16:creationId xmlns:a16="http://schemas.microsoft.com/office/drawing/2014/main" id="{107A3CD8-7336-4144-BF8B-880CC95A05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4" t="17398" b="3432"/>
          <a:stretch/>
        </p:blipFill>
        <p:spPr bwMode="auto">
          <a:xfrm>
            <a:off x="540841" y="1597466"/>
            <a:ext cx="1439416" cy="1180113"/>
          </a:xfrm>
          <a:prstGeom prst="ellipse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그림 14" descr="그리기이(가) 표시된 사진&#10;&#10;자동 생성된 설명">
            <a:extLst>
              <a:ext uri="{FF2B5EF4-FFF2-40B4-BE49-F238E27FC236}">
                <a16:creationId xmlns:a16="http://schemas.microsoft.com/office/drawing/2014/main" id="{3C578323-5E26-43C8-87B5-81BA233E6B0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5789" y="1733341"/>
            <a:ext cx="1585713" cy="73710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ABC2458-EA0E-4F6D-B56E-86CE425352E4}"/>
              </a:ext>
            </a:extLst>
          </p:cNvPr>
          <p:cNvSpPr txBox="1"/>
          <p:nvPr/>
        </p:nvSpPr>
        <p:spPr>
          <a:xfrm>
            <a:off x="1401717" y="2845732"/>
            <a:ext cx="156404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규모</a:t>
            </a:r>
            <a:endParaRPr lang="en-US" altLang="ko-KR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en-US" altLang="ko-K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</a:t>
            </a:r>
            <a:r>
              <a:rPr lang="ko-KR" alt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유동인구</a:t>
            </a:r>
            <a:r>
              <a:rPr lang="en-US" altLang="ko-K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</a:t>
            </a:r>
            <a:r>
              <a:rPr lang="ko-KR" alt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인구</a:t>
            </a:r>
            <a:r>
              <a:rPr lang="en-US" altLang="ko-K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)</a:t>
            </a:r>
          </a:p>
          <a:p>
            <a:pPr algn="ctr"/>
            <a:r>
              <a:rPr lang="ko-KR" alt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직업비율</a:t>
            </a:r>
            <a:endParaRPr lang="en-US" altLang="ko-KR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ko-KR" alt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연령비율</a:t>
            </a:r>
            <a:endParaRPr lang="en-US" altLang="ko-KR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ko-KR" alt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소득비율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01DBDA4-A277-4A94-BF61-F1DC7128CD04}"/>
              </a:ext>
            </a:extLst>
          </p:cNvPr>
          <p:cNvSpPr/>
          <p:nvPr/>
        </p:nvSpPr>
        <p:spPr>
          <a:xfrm>
            <a:off x="1043608" y="491866"/>
            <a:ext cx="1108483" cy="350624"/>
          </a:xfrm>
          <a:prstGeom prst="rect">
            <a:avLst/>
          </a:prstGeom>
          <a:solidFill>
            <a:srgbClr val="FFFF66">
              <a:alpha val="90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5CE3F70-385F-42A3-A366-0356A0F1646A}"/>
              </a:ext>
            </a:extLst>
          </p:cNvPr>
          <p:cNvSpPr txBox="1"/>
          <p:nvPr/>
        </p:nvSpPr>
        <p:spPr>
          <a:xfrm>
            <a:off x="4572003" y="483518"/>
            <a:ext cx="3960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1. </a:t>
            </a:r>
            <a:r>
              <a:rPr lang="ko-KR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주제선정   </a:t>
            </a:r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2. </a:t>
            </a:r>
            <a:r>
              <a:rPr lang="ko-KR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분석과정   </a:t>
            </a:r>
            <a:r>
              <a:rPr lang="en-US" altLang="ko-KR" b="1" dirty="0">
                <a:solidFill>
                  <a:srgbClr val="FFFF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3. </a:t>
            </a:r>
            <a:r>
              <a:rPr lang="ko-KR" altLang="en-US" b="1" dirty="0">
                <a:solidFill>
                  <a:srgbClr val="FFFF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방안제시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17FAB7A-2C4F-4380-B5EF-3D219129F2D4}"/>
              </a:ext>
            </a:extLst>
          </p:cNvPr>
          <p:cNvSpPr/>
          <p:nvPr/>
        </p:nvSpPr>
        <p:spPr>
          <a:xfrm>
            <a:off x="712291" y="491866"/>
            <a:ext cx="332756" cy="338052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6BE27A8-39D9-424B-A0E0-A6A5355219F9}"/>
              </a:ext>
            </a:extLst>
          </p:cNvPr>
          <p:cNvSpPr txBox="1"/>
          <p:nvPr/>
        </p:nvSpPr>
        <p:spPr>
          <a:xfrm>
            <a:off x="637051" y="471219"/>
            <a:ext cx="1515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01  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현황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8B1917A0-E879-4347-AB6E-697AC38AFE4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73139" y="1446187"/>
            <a:ext cx="2001150" cy="66453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</p:pic>
      <p:sp>
        <p:nvSpPr>
          <p:cNvPr id="21" name="화살표: 아래쪽 20">
            <a:extLst>
              <a:ext uri="{FF2B5EF4-FFF2-40B4-BE49-F238E27FC236}">
                <a16:creationId xmlns:a16="http://schemas.microsoft.com/office/drawing/2014/main" id="{D2A18499-01C4-41C8-B882-A26AE2EF0B7D}"/>
              </a:ext>
            </a:extLst>
          </p:cNvPr>
          <p:cNvSpPr/>
          <p:nvPr/>
        </p:nvSpPr>
        <p:spPr>
          <a:xfrm rot="2715236">
            <a:off x="5539587" y="2160327"/>
            <a:ext cx="360040" cy="599396"/>
          </a:xfrm>
          <a:prstGeom prst="down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2" name="화살표: 아래쪽 21">
            <a:extLst>
              <a:ext uri="{FF2B5EF4-FFF2-40B4-BE49-F238E27FC236}">
                <a16:creationId xmlns:a16="http://schemas.microsoft.com/office/drawing/2014/main" id="{553C7280-3ACC-4BEF-A576-073894492320}"/>
              </a:ext>
            </a:extLst>
          </p:cNvPr>
          <p:cNvSpPr/>
          <p:nvPr/>
        </p:nvSpPr>
        <p:spPr>
          <a:xfrm rot="18546814">
            <a:off x="6982067" y="2171924"/>
            <a:ext cx="360040" cy="599396"/>
          </a:xfrm>
          <a:prstGeom prst="down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6EE3077-27ED-4B0A-8211-318A1FEEC728}"/>
              </a:ext>
            </a:extLst>
          </p:cNvPr>
          <p:cNvSpPr txBox="1"/>
          <p:nvPr/>
        </p:nvSpPr>
        <p:spPr>
          <a:xfrm>
            <a:off x="4934744" y="4483454"/>
            <a:ext cx="11521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charset="-127"/>
                <a:ea typeface="나눔스퀘어라운드 ExtraBold" panose="020B0600000101010101" charset="-127"/>
              </a:rPr>
              <a:t>1</a:t>
            </a:r>
            <a:r>
              <a:rPr lang="ko-KR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charset="-127"/>
                <a:ea typeface="나눔스퀘어라운드 ExtraBold" panose="020B0600000101010101" charset="-127"/>
              </a:rPr>
              <a:t>위 외식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44FA142-E047-4B0A-9825-1EB813E8911E}"/>
              </a:ext>
            </a:extLst>
          </p:cNvPr>
          <p:cNvSpPr txBox="1"/>
          <p:nvPr/>
        </p:nvSpPr>
        <p:spPr>
          <a:xfrm>
            <a:off x="6870626" y="4474142"/>
            <a:ext cx="14290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charset="-127"/>
                <a:ea typeface="나눔스퀘어라운드 ExtraBold" panose="020B0600000101010101" charset="-127"/>
              </a:rPr>
              <a:t>2</a:t>
            </a:r>
            <a:r>
              <a:rPr lang="ko-KR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charset="-127"/>
                <a:ea typeface="나눔스퀘어라운드 ExtraBold" panose="020B0600000101010101" charset="-127"/>
              </a:rPr>
              <a:t>위 종합 쇼핑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989D8763-BB37-4334-94BA-ACBE03FDE4B5}"/>
              </a:ext>
            </a:extLst>
          </p:cNvPr>
          <p:cNvGrpSpPr/>
          <p:nvPr/>
        </p:nvGrpSpPr>
        <p:grpSpPr>
          <a:xfrm>
            <a:off x="4336398" y="2798859"/>
            <a:ext cx="2111377" cy="1684595"/>
            <a:chOff x="1043608" y="2499736"/>
            <a:chExt cx="2952329" cy="1937466"/>
          </a:xfrm>
        </p:grpSpPr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3E8D2F70-F1F7-475F-A00F-9C242CAA69E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20863" t="41599" r="53937" b="29001"/>
            <a:stretch/>
          </p:blipFill>
          <p:spPr>
            <a:xfrm>
              <a:off x="1043608" y="2499736"/>
              <a:ext cx="2952329" cy="1937466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5AFA35F-884A-47DA-8258-45FA4BB246DF}"/>
                </a:ext>
              </a:extLst>
            </p:cNvPr>
            <p:cNvSpPr txBox="1"/>
            <p:nvPr/>
          </p:nvSpPr>
          <p:spPr>
            <a:xfrm>
              <a:off x="1367605" y="3075807"/>
              <a:ext cx="1051334" cy="3873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19.94</a:t>
              </a:r>
              <a:endParaRPr lang="ko-KR" altLang="en-US" sz="11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75C918A-05DF-4D6D-9518-F08C1BCB4243}"/>
                </a:ext>
              </a:extLst>
            </p:cNvPr>
            <p:cNvSpPr txBox="1"/>
            <p:nvPr/>
          </p:nvSpPr>
          <p:spPr>
            <a:xfrm>
              <a:off x="2681772" y="2660472"/>
              <a:ext cx="1051334" cy="3873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27.53</a:t>
              </a:r>
              <a:endParaRPr lang="ko-KR" altLang="en-US" sz="11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5BD76971-B62F-4F50-B461-04A4E09F636D}"/>
              </a:ext>
            </a:extLst>
          </p:cNvPr>
          <p:cNvGrpSpPr/>
          <p:nvPr/>
        </p:nvGrpSpPr>
        <p:grpSpPr>
          <a:xfrm>
            <a:off x="6506427" y="2798865"/>
            <a:ext cx="2111377" cy="1684589"/>
            <a:chOff x="4788024" y="2499742"/>
            <a:chExt cx="3055685" cy="1937460"/>
          </a:xfrm>
        </p:grpSpPr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EC8741B9-EC60-4285-92B5-D76D95E0196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788024" y="2499742"/>
              <a:ext cx="3055685" cy="1937460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1518274-B700-4E66-A8A3-C00D802C54BB}"/>
                </a:ext>
              </a:extLst>
            </p:cNvPr>
            <p:cNvSpPr txBox="1"/>
            <p:nvPr/>
          </p:nvSpPr>
          <p:spPr>
            <a:xfrm>
              <a:off x="5217551" y="3023051"/>
              <a:ext cx="974191" cy="3803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16.07</a:t>
              </a:r>
              <a:endParaRPr lang="ko-KR" altLang="en-US" sz="11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FDC7D4D-AFCF-41A4-AB99-3C3C750913D3}"/>
                </a:ext>
              </a:extLst>
            </p:cNvPr>
            <p:cNvSpPr txBox="1"/>
            <p:nvPr/>
          </p:nvSpPr>
          <p:spPr>
            <a:xfrm>
              <a:off x="6537222" y="2660472"/>
              <a:ext cx="958067" cy="3803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20.66</a:t>
              </a:r>
              <a:endParaRPr lang="ko-KR" altLang="en-US" sz="11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3CB5FBED-7F3D-4698-9BEE-2142FB28D4B2}"/>
              </a:ext>
            </a:extLst>
          </p:cNvPr>
          <p:cNvCxnSpPr/>
          <p:nvPr/>
        </p:nvCxnSpPr>
        <p:spPr>
          <a:xfrm>
            <a:off x="4211960" y="1365408"/>
            <a:ext cx="0" cy="331236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3DF2DDE5-21BD-4B48-982C-0F6D65293C62}"/>
              </a:ext>
            </a:extLst>
          </p:cNvPr>
          <p:cNvSpPr/>
          <p:nvPr/>
        </p:nvSpPr>
        <p:spPr>
          <a:xfrm>
            <a:off x="395536" y="930221"/>
            <a:ext cx="54726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STEP 4) </a:t>
            </a:r>
            <a:r>
              <a:rPr lang="ko-KR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지역적 특성을 고려한 </a:t>
            </a:r>
            <a:r>
              <a:rPr lang="ko-KR" altLang="en-US" b="1" dirty="0">
                <a:solidFill>
                  <a:srgbClr val="FFFF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문화 활성화 방안 차용</a:t>
            </a:r>
            <a:endParaRPr lang="en-US" altLang="ko-KR" b="1" dirty="0">
              <a:solidFill>
                <a:srgbClr val="FFFF6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46912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1" grpId="0" animBg="1"/>
      <p:bldP spid="22" grpId="0" animBg="1"/>
      <p:bldP spid="23" grpId="0"/>
      <p:bldP spid="2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www.sjsori.com/news/photo/201901/35902_41148_2512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96" r="14889" b="-496"/>
          <a:stretch/>
        </p:blipFill>
        <p:spPr bwMode="auto">
          <a:xfrm>
            <a:off x="4" y="-3008"/>
            <a:ext cx="9143999" cy="5239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826337E-3673-4077-922D-4394611BA7F5}"/>
              </a:ext>
            </a:extLst>
          </p:cNvPr>
          <p:cNvSpPr/>
          <p:nvPr/>
        </p:nvSpPr>
        <p:spPr>
          <a:xfrm>
            <a:off x="395536" y="339502"/>
            <a:ext cx="8280920" cy="4536504"/>
          </a:xfrm>
          <a:prstGeom prst="rect">
            <a:avLst/>
          </a:prstGeom>
          <a:solidFill>
            <a:schemeClr val="tx1"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/>
          <p:cNvCxnSpPr/>
          <p:nvPr/>
        </p:nvCxnSpPr>
        <p:spPr>
          <a:xfrm>
            <a:off x="683568" y="915566"/>
            <a:ext cx="763284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46" name="Picture 2">
            <a:extLst>
              <a:ext uri="{FF2B5EF4-FFF2-40B4-BE49-F238E27FC236}">
                <a16:creationId xmlns:a16="http://schemas.microsoft.com/office/drawing/2014/main" id="{2975EB6B-15C8-4F0D-A02C-90EE5F8170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360"/>
          <a:stretch/>
        </p:blipFill>
        <p:spPr bwMode="auto">
          <a:xfrm>
            <a:off x="1979712" y="1336055"/>
            <a:ext cx="2381704" cy="1621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EB0740D1-0B41-485D-A82E-C0DCDDC3EB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8752" y="1336813"/>
            <a:ext cx="2474952" cy="1558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대림창고 갤러리 컬럼">
            <a:extLst>
              <a:ext uri="{FF2B5EF4-FFF2-40B4-BE49-F238E27FC236}">
                <a16:creationId xmlns:a16="http://schemas.microsoft.com/office/drawing/2014/main" id="{421841CE-7CA6-473A-8ED2-D1AEFB8A7F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1" y="3069413"/>
            <a:ext cx="2381704" cy="1707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서울 성동구 마장동에 위치한 마장축산물시장 서문(사진=홍여정 기자)">
            <a:extLst>
              <a:ext uri="{FF2B5EF4-FFF2-40B4-BE49-F238E27FC236}">
                <a16:creationId xmlns:a16="http://schemas.microsoft.com/office/drawing/2014/main" id="{0E1883DF-BBCE-496C-B838-8A7B7E054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3457" y="2994719"/>
            <a:ext cx="2474952" cy="1759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그림 20" descr="그리기이(가) 표시된 사진&#10;&#10;자동 생성된 설명">
            <a:extLst>
              <a:ext uri="{FF2B5EF4-FFF2-40B4-BE49-F238E27FC236}">
                <a16:creationId xmlns:a16="http://schemas.microsoft.com/office/drawing/2014/main" id="{411386DB-3F01-4797-9B00-20DC313BD16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7863" y="2418848"/>
            <a:ext cx="2282477" cy="92859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6B7662D-D3C0-43A9-9BBB-F016B90CB181}"/>
              </a:ext>
            </a:extLst>
          </p:cNvPr>
          <p:cNvSpPr txBox="1"/>
          <p:nvPr/>
        </p:nvSpPr>
        <p:spPr>
          <a:xfrm>
            <a:off x="417844" y="1823872"/>
            <a:ext cx="16551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(1) </a:t>
            </a:r>
            <a:r>
              <a:rPr lang="ko-KR" altLang="en-US" b="1" dirty="0">
                <a:solidFill>
                  <a:srgbClr val="FFFF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복합쇼핑몰</a:t>
            </a:r>
            <a:endParaRPr lang="en-US" altLang="ko-KR" b="1" dirty="0">
              <a:solidFill>
                <a:srgbClr val="FFFF6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: </a:t>
            </a:r>
            <a:r>
              <a:rPr lang="ko-KR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규모 조정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B07402E-3F45-48E4-80C0-AD92BEB47895}"/>
              </a:ext>
            </a:extLst>
          </p:cNvPr>
          <p:cNvSpPr txBox="1"/>
          <p:nvPr/>
        </p:nvSpPr>
        <p:spPr>
          <a:xfrm>
            <a:off x="6953704" y="1811060"/>
            <a:ext cx="1840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(2) </a:t>
            </a:r>
            <a:r>
              <a:rPr lang="ko-KR" altLang="en-US" b="1" dirty="0">
                <a:solidFill>
                  <a:srgbClr val="FFFF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복합문화공간</a:t>
            </a:r>
            <a:endParaRPr lang="en-US" altLang="ko-KR" b="1" dirty="0">
              <a:solidFill>
                <a:srgbClr val="FFFF6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 </a:t>
            </a:r>
            <a:r>
              <a:rPr lang="ko-KR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옛 건물 활용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121C5CB-6731-4825-B21F-576BF02BC5CE}"/>
              </a:ext>
            </a:extLst>
          </p:cNvPr>
          <p:cNvSpPr txBox="1"/>
          <p:nvPr/>
        </p:nvSpPr>
        <p:spPr>
          <a:xfrm>
            <a:off x="395537" y="3738391"/>
            <a:ext cx="15121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(3) </a:t>
            </a:r>
            <a:r>
              <a:rPr lang="ko-KR" altLang="en-US" b="1" dirty="0">
                <a:solidFill>
                  <a:srgbClr val="FFFF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카페</a:t>
            </a:r>
            <a:endParaRPr lang="en-US" altLang="ko-KR" b="1" dirty="0">
              <a:solidFill>
                <a:srgbClr val="FFFF6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: </a:t>
            </a:r>
            <a:r>
              <a:rPr lang="ko-KR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지역 특산물 활용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67A19F9-294F-45A8-AADB-6DDD6ACF8B5E}"/>
              </a:ext>
            </a:extLst>
          </p:cNvPr>
          <p:cNvSpPr/>
          <p:nvPr/>
        </p:nvSpPr>
        <p:spPr>
          <a:xfrm>
            <a:off x="1043608" y="491866"/>
            <a:ext cx="1108483" cy="350624"/>
          </a:xfrm>
          <a:prstGeom prst="rect">
            <a:avLst/>
          </a:prstGeom>
          <a:solidFill>
            <a:srgbClr val="FFFF66">
              <a:alpha val="90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B1BDD64-DA6F-4B4A-9DB8-B75CDDD68F99}"/>
              </a:ext>
            </a:extLst>
          </p:cNvPr>
          <p:cNvSpPr txBox="1"/>
          <p:nvPr/>
        </p:nvSpPr>
        <p:spPr>
          <a:xfrm>
            <a:off x="4572003" y="483518"/>
            <a:ext cx="3960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1. </a:t>
            </a:r>
            <a:r>
              <a:rPr lang="ko-KR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주제선정   </a:t>
            </a:r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2. </a:t>
            </a:r>
            <a:r>
              <a:rPr lang="ko-KR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분석과정   </a:t>
            </a:r>
            <a:r>
              <a:rPr lang="en-US" altLang="ko-KR" b="1" dirty="0">
                <a:solidFill>
                  <a:srgbClr val="FFFF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3. </a:t>
            </a:r>
            <a:r>
              <a:rPr lang="ko-KR" altLang="en-US" b="1" dirty="0">
                <a:solidFill>
                  <a:srgbClr val="FFFF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방안제시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B19F290-6146-48E0-8476-63EEC32EADF3}"/>
              </a:ext>
            </a:extLst>
          </p:cNvPr>
          <p:cNvSpPr/>
          <p:nvPr/>
        </p:nvSpPr>
        <p:spPr>
          <a:xfrm>
            <a:off x="712291" y="491866"/>
            <a:ext cx="332756" cy="338052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04C547F-269D-46B3-9F1C-1B2FCFF9421D}"/>
              </a:ext>
            </a:extLst>
          </p:cNvPr>
          <p:cNvSpPr txBox="1"/>
          <p:nvPr/>
        </p:nvSpPr>
        <p:spPr>
          <a:xfrm>
            <a:off x="637051" y="471219"/>
            <a:ext cx="1515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02  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방안 제시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78F689E-A10A-4348-B4E8-5419A77E1C8E}"/>
              </a:ext>
            </a:extLst>
          </p:cNvPr>
          <p:cNvSpPr/>
          <p:nvPr/>
        </p:nvSpPr>
        <p:spPr>
          <a:xfrm>
            <a:off x="395536" y="930221"/>
            <a:ext cx="54726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STEP 4) </a:t>
            </a:r>
            <a:r>
              <a:rPr lang="ko-KR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지역적 특성을 고려한 </a:t>
            </a:r>
            <a:r>
              <a:rPr lang="ko-KR" altLang="en-US" b="1" dirty="0">
                <a:solidFill>
                  <a:srgbClr val="FFFF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문화 활성화 방안 차용</a:t>
            </a:r>
            <a:endParaRPr lang="en-US" altLang="ko-KR" b="1" dirty="0">
              <a:solidFill>
                <a:srgbClr val="FFFF6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752200B-F69A-4295-9373-E0CB40841BC5}"/>
              </a:ext>
            </a:extLst>
          </p:cNvPr>
          <p:cNvSpPr txBox="1"/>
          <p:nvPr/>
        </p:nvSpPr>
        <p:spPr>
          <a:xfrm>
            <a:off x="6975163" y="3687278"/>
            <a:ext cx="17012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(3) </a:t>
            </a:r>
            <a:r>
              <a:rPr lang="ko-KR" altLang="en-US" b="1" dirty="0">
                <a:solidFill>
                  <a:srgbClr val="FFFF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음식점</a:t>
            </a:r>
            <a:endParaRPr lang="en-US" altLang="ko-KR" b="1" dirty="0">
              <a:solidFill>
                <a:srgbClr val="FFFF6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: </a:t>
            </a:r>
            <a:r>
              <a:rPr lang="ko-KR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지역 특산물</a:t>
            </a:r>
            <a:endParaRPr lang="en-US" altLang="ko-KR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r>
              <a:rPr lang="ko-KR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활용</a:t>
            </a:r>
          </a:p>
        </p:txBody>
      </p:sp>
    </p:spTree>
    <p:extLst>
      <p:ext uri="{BB962C8B-B14F-4D97-AF65-F5344CB8AC3E}">
        <p14:creationId xmlns:p14="http://schemas.microsoft.com/office/powerpoint/2010/main" val="3646392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3" grpId="0"/>
      <p:bldP spid="24" grpId="0"/>
      <p:bldP spid="1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www.sjsori.com/news/photo/201901/35902_41148_2512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96" r="14889" b="-496"/>
          <a:stretch/>
        </p:blipFill>
        <p:spPr bwMode="auto">
          <a:xfrm>
            <a:off x="4" y="-3008"/>
            <a:ext cx="9143999" cy="5239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395536" y="339502"/>
            <a:ext cx="8280920" cy="4536504"/>
          </a:xfrm>
          <a:prstGeom prst="rect">
            <a:avLst/>
          </a:prstGeom>
          <a:solidFill>
            <a:schemeClr val="tx1"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/>
          <p:cNvCxnSpPr/>
          <p:nvPr/>
        </p:nvCxnSpPr>
        <p:spPr>
          <a:xfrm>
            <a:off x="683568" y="915566"/>
            <a:ext cx="763284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B94DCEA-B58E-458F-88C7-4731E8C516C9}"/>
              </a:ext>
            </a:extLst>
          </p:cNvPr>
          <p:cNvSpPr/>
          <p:nvPr/>
        </p:nvSpPr>
        <p:spPr>
          <a:xfrm>
            <a:off x="1043608" y="491866"/>
            <a:ext cx="1224136" cy="350624"/>
          </a:xfrm>
          <a:prstGeom prst="rect">
            <a:avLst/>
          </a:prstGeom>
          <a:solidFill>
            <a:srgbClr val="FFFF66">
              <a:alpha val="90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84E4304-9BAB-49CF-8DFE-EC63ED558C70}"/>
              </a:ext>
            </a:extLst>
          </p:cNvPr>
          <p:cNvSpPr txBox="1"/>
          <p:nvPr/>
        </p:nvSpPr>
        <p:spPr>
          <a:xfrm>
            <a:off x="4572003" y="483518"/>
            <a:ext cx="3960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1. </a:t>
            </a:r>
            <a:r>
              <a:rPr lang="ko-KR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주제선정   </a:t>
            </a:r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2. </a:t>
            </a:r>
            <a:r>
              <a:rPr lang="ko-KR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분석과정   </a:t>
            </a:r>
            <a:r>
              <a:rPr lang="en-US" altLang="ko-KR" b="1" dirty="0">
                <a:solidFill>
                  <a:srgbClr val="FFFF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3. </a:t>
            </a:r>
            <a:r>
              <a:rPr lang="ko-KR" altLang="en-US" b="1" dirty="0">
                <a:solidFill>
                  <a:srgbClr val="FFFF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방안제시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F30817F-915B-4DDE-9997-FE1DFC4E9448}"/>
              </a:ext>
            </a:extLst>
          </p:cNvPr>
          <p:cNvSpPr/>
          <p:nvPr/>
        </p:nvSpPr>
        <p:spPr>
          <a:xfrm>
            <a:off x="712291" y="491866"/>
            <a:ext cx="332756" cy="338052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2677123C-0AB8-45C6-83FB-E80C154195F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776" t="31692" r="38018" b="65348"/>
          <a:stretch/>
        </p:blipFill>
        <p:spPr>
          <a:xfrm>
            <a:off x="1032696" y="1361832"/>
            <a:ext cx="5832118" cy="20141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DF8B86DF-6DBD-442D-98A4-C552C60DD80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775" t="44391" r="35038" b="41510"/>
          <a:stretch/>
        </p:blipFill>
        <p:spPr>
          <a:xfrm>
            <a:off x="670992" y="2064196"/>
            <a:ext cx="6192671" cy="959398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5EBD4AA5-DD99-42DC-B678-C87291A7354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5506" t="23032" r="36613" b="71358"/>
          <a:stretch/>
        </p:blipFill>
        <p:spPr>
          <a:xfrm>
            <a:off x="2650909" y="1617493"/>
            <a:ext cx="5924117" cy="390412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6AB2ADDC-749A-4D82-A42E-398ED3E16F1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23374" b="37495"/>
          <a:stretch/>
        </p:blipFill>
        <p:spPr>
          <a:xfrm>
            <a:off x="3381279" y="3066894"/>
            <a:ext cx="5151164" cy="1074406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FA79BBE-3575-4550-AE6F-7F7026A262B8}"/>
              </a:ext>
            </a:extLst>
          </p:cNvPr>
          <p:cNvCxnSpPr/>
          <p:nvPr/>
        </p:nvCxnSpPr>
        <p:spPr>
          <a:xfrm>
            <a:off x="5477949" y="1531030"/>
            <a:ext cx="648072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F98498AA-EA78-4C6C-BCE5-7657827DA918}"/>
              </a:ext>
            </a:extLst>
          </p:cNvPr>
          <p:cNvCxnSpPr/>
          <p:nvPr/>
        </p:nvCxnSpPr>
        <p:spPr>
          <a:xfrm>
            <a:off x="5217521" y="1819866"/>
            <a:ext cx="648072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59AAB9C5-CA54-4DAA-853D-0249271EDA9F}"/>
              </a:ext>
            </a:extLst>
          </p:cNvPr>
          <p:cNvCxnSpPr>
            <a:cxnSpLocks/>
          </p:cNvCxnSpPr>
          <p:nvPr/>
        </p:nvCxnSpPr>
        <p:spPr>
          <a:xfrm>
            <a:off x="5156411" y="2307073"/>
            <a:ext cx="108012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C1573A49-CFCB-446F-BA10-D1CB9EA0D805}"/>
              </a:ext>
            </a:extLst>
          </p:cNvPr>
          <p:cNvCxnSpPr>
            <a:cxnSpLocks/>
          </p:cNvCxnSpPr>
          <p:nvPr/>
        </p:nvCxnSpPr>
        <p:spPr>
          <a:xfrm>
            <a:off x="3930907" y="3524260"/>
            <a:ext cx="151216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59AAB9C5-CA54-4DAA-853D-0249271EDA9F}"/>
              </a:ext>
            </a:extLst>
          </p:cNvPr>
          <p:cNvCxnSpPr>
            <a:cxnSpLocks/>
          </p:cNvCxnSpPr>
          <p:nvPr/>
        </p:nvCxnSpPr>
        <p:spPr>
          <a:xfrm>
            <a:off x="1916051" y="2307073"/>
            <a:ext cx="1296144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59AAB9C5-CA54-4DAA-853D-0249271EDA9F}"/>
              </a:ext>
            </a:extLst>
          </p:cNvPr>
          <p:cNvCxnSpPr>
            <a:cxnSpLocks/>
          </p:cNvCxnSpPr>
          <p:nvPr/>
        </p:nvCxnSpPr>
        <p:spPr>
          <a:xfrm>
            <a:off x="2780147" y="2739121"/>
            <a:ext cx="1584179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F615EC6D-B98E-425A-B4F7-3C79557C839B}"/>
              </a:ext>
            </a:extLst>
          </p:cNvPr>
          <p:cNvSpPr txBox="1"/>
          <p:nvPr/>
        </p:nvSpPr>
        <p:spPr>
          <a:xfrm>
            <a:off x="2483768" y="4234940"/>
            <a:ext cx="5102452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3200" b="1" i="1" dirty="0">
                <a:solidFill>
                  <a:srgbClr val="FF99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“</a:t>
            </a:r>
            <a:r>
              <a:rPr lang="ko-KR" altLang="en-US" sz="3200" b="1" i="1" dirty="0">
                <a:solidFill>
                  <a:srgbClr val="FF99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복합쇼핑몰 규모 조정 필요</a:t>
            </a:r>
            <a:r>
              <a:rPr lang="en-US" altLang="ko-KR" sz="3200" b="1" i="1" dirty="0">
                <a:solidFill>
                  <a:srgbClr val="FF99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”</a:t>
            </a:r>
            <a:endParaRPr lang="ko-KR" altLang="en-US" sz="3200" b="1" i="1" dirty="0">
              <a:solidFill>
                <a:srgbClr val="FF993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30" name="화살표: 오른쪽 29">
            <a:extLst>
              <a:ext uri="{FF2B5EF4-FFF2-40B4-BE49-F238E27FC236}">
                <a16:creationId xmlns:a16="http://schemas.microsoft.com/office/drawing/2014/main" id="{D7FB5565-7D36-4C1A-8C42-790C6C50F935}"/>
              </a:ext>
            </a:extLst>
          </p:cNvPr>
          <p:cNvSpPr/>
          <p:nvPr/>
        </p:nvSpPr>
        <p:spPr>
          <a:xfrm>
            <a:off x="1728189" y="4347311"/>
            <a:ext cx="576064" cy="360031"/>
          </a:xfrm>
          <a:prstGeom prst="rightArrow">
            <a:avLst/>
          </a:prstGeom>
          <a:solidFill>
            <a:srgbClr val="F7944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D8C4F38-0007-4B5F-807B-16EF4089061C}"/>
              </a:ext>
            </a:extLst>
          </p:cNvPr>
          <p:cNvSpPr txBox="1"/>
          <p:nvPr/>
        </p:nvSpPr>
        <p:spPr>
          <a:xfrm>
            <a:off x="637050" y="483518"/>
            <a:ext cx="1630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03  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복합쇼핑몰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0376D4B-3529-4F41-B09D-27ECD95A1A16}"/>
              </a:ext>
            </a:extLst>
          </p:cNvPr>
          <p:cNvSpPr/>
          <p:nvPr/>
        </p:nvSpPr>
        <p:spPr>
          <a:xfrm>
            <a:off x="395537" y="930221"/>
            <a:ext cx="309634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(1) </a:t>
            </a:r>
            <a:r>
              <a:rPr lang="ko-KR" altLang="en-US" b="1" dirty="0">
                <a:solidFill>
                  <a:srgbClr val="FFFF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복합쇼핑몰</a:t>
            </a:r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: </a:t>
            </a:r>
            <a:r>
              <a:rPr lang="ko-KR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규모 조정</a:t>
            </a:r>
            <a:endParaRPr lang="en-US" altLang="ko-KR" b="1" dirty="0">
              <a:solidFill>
                <a:srgbClr val="FFFF6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2650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www.sjsori.com/news/photo/201901/35902_41148_2512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96" r="14889" b="-496"/>
          <a:stretch/>
        </p:blipFill>
        <p:spPr bwMode="auto">
          <a:xfrm>
            <a:off x="4" y="-3008"/>
            <a:ext cx="9143999" cy="5239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395536" y="339502"/>
            <a:ext cx="8280920" cy="4536504"/>
          </a:xfrm>
          <a:prstGeom prst="rect">
            <a:avLst/>
          </a:prstGeom>
          <a:solidFill>
            <a:schemeClr val="tx1"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683568" y="915566"/>
            <a:ext cx="763284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">
            <a:extLst>
              <a:ext uri="{FF2B5EF4-FFF2-40B4-BE49-F238E27FC236}">
                <a16:creationId xmlns:a16="http://schemas.microsoft.com/office/drawing/2014/main" id="{130F849D-83C9-4932-9B4D-ED412F329C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360"/>
          <a:stretch/>
        </p:blipFill>
        <p:spPr bwMode="auto">
          <a:xfrm>
            <a:off x="4744442" y="1330485"/>
            <a:ext cx="3872805" cy="2228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0D42D324-D26A-45BA-8D07-D06176B9BD2D}"/>
              </a:ext>
            </a:extLst>
          </p:cNvPr>
          <p:cNvSpPr/>
          <p:nvPr/>
        </p:nvSpPr>
        <p:spPr>
          <a:xfrm rot="10800000">
            <a:off x="4331314" y="3974038"/>
            <a:ext cx="576064" cy="360031"/>
          </a:xfrm>
          <a:prstGeom prst="rightArrow">
            <a:avLst/>
          </a:prstGeom>
          <a:solidFill>
            <a:srgbClr val="F794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CCE5090-ED41-40D7-9D37-4A418B087B8B}"/>
              </a:ext>
            </a:extLst>
          </p:cNvPr>
          <p:cNvSpPr txBox="1"/>
          <p:nvPr/>
        </p:nvSpPr>
        <p:spPr>
          <a:xfrm>
            <a:off x="4572003" y="483518"/>
            <a:ext cx="3960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1. </a:t>
            </a:r>
            <a:r>
              <a:rPr lang="ko-KR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주제선정   </a:t>
            </a:r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2. </a:t>
            </a:r>
            <a:r>
              <a:rPr lang="ko-KR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분석과정   </a:t>
            </a:r>
            <a:r>
              <a:rPr lang="en-US" altLang="ko-KR" b="1" dirty="0">
                <a:solidFill>
                  <a:srgbClr val="FFFF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3. </a:t>
            </a:r>
            <a:r>
              <a:rPr lang="ko-KR" altLang="en-US" b="1" dirty="0">
                <a:solidFill>
                  <a:srgbClr val="FFFF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방안제시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FD784C-D67E-42ED-ABB7-44A1E00E72B3}"/>
              </a:ext>
            </a:extLst>
          </p:cNvPr>
          <p:cNvSpPr txBox="1"/>
          <p:nvPr/>
        </p:nvSpPr>
        <p:spPr>
          <a:xfrm>
            <a:off x="5148067" y="3615445"/>
            <a:ext cx="280831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왕십리 </a:t>
            </a:r>
            <a:r>
              <a:rPr lang="ko-KR" altLang="en-US" sz="1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비트플렉스</a:t>
            </a:r>
            <a:endParaRPr lang="en-US" altLang="ko-KR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지하 </a:t>
            </a:r>
            <a:r>
              <a:rPr lang="en-US" altLang="ko-KR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3</a:t>
            </a:r>
            <a:r>
              <a:rPr lang="ko-KR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층</a:t>
            </a:r>
            <a:r>
              <a:rPr lang="en-US" altLang="ko-KR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 </a:t>
            </a:r>
            <a:r>
              <a:rPr lang="ko-KR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지상 </a:t>
            </a:r>
            <a:r>
              <a:rPr lang="en-US" altLang="ko-KR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9</a:t>
            </a:r>
            <a:r>
              <a:rPr lang="ko-KR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층</a:t>
            </a:r>
            <a:endParaRPr lang="en-US" altLang="ko-KR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총 대지 면적 </a:t>
            </a:r>
            <a:r>
              <a:rPr lang="en-US" altLang="ko-KR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42,872.17㎡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연면적 </a:t>
            </a:r>
            <a:r>
              <a:rPr lang="en-US" altLang="ko-KR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9</a:t>
            </a:r>
            <a:r>
              <a:rPr lang="ko-KR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만</a:t>
            </a:r>
            <a:r>
              <a:rPr lang="en-US" altLang="ko-KR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8956㎡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9098AD0-63CB-46CA-8A9C-03B6663D867F}"/>
              </a:ext>
            </a:extLst>
          </p:cNvPr>
          <p:cNvSpPr txBox="1"/>
          <p:nvPr/>
        </p:nvSpPr>
        <p:spPr>
          <a:xfrm>
            <a:off x="1187624" y="3630717"/>
            <a:ext cx="280831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세종시 대상부지</a:t>
            </a:r>
            <a:endParaRPr lang="en-US" altLang="ko-KR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총 부지 면적 </a:t>
            </a:r>
            <a:r>
              <a:rPr lang="en-US" altLang="ko-KR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68,580m</a:t>
            </a:r>
            <a:r>
              <a:rPr lang="en-US" altLang="ko-KR" sz="1600" b="1" baseline="30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2</a:t>
            </a:r>
            <a:endParaRPr lang="en-US" altLang="ko-KR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연면적 </a:t>
            </a:r>
            <a:r>
              <a:rPr lang="en-US" altLang="ko-KR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41</a:t>
            </a:r>
            <a:r>
              <a:rPr lang="ko-KR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만 </a:t>
            </a:r>
            <a:r>
              <a:rPr lang="en-US" altLang="ko-KR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1480㎡</a:t>
            </a:r>
          </a:p>
          <a:p>
            <a:r>
              <a:rPr lang="en-US" altLang="ko-KR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     =&gt;(</a:t>
            </a:r>
            <a:r>
              <a:rPr lang="ko-KR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수정</a:t>
            </a:r>
            <a:r>
              <a:rPr lang="en-US" altLang="ko-KR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)29</a:t>
            </a:r>
            <a:r>
              <a:rPr lang="ko-KR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만 </a:t>
            </a:r>
            <a:r>
              <a:rPr lang="en-US" altLang="ko-KR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5040㎡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7D781FB-687C-4C47-ABF7-787825AB1A80}"/>
              </a:ext>
            </a:extLst>
          </p:cNvPr>
          <p:cNvSpPr/>
          <p:nvPr/>
        </p:nvSpPr>
        <p:spPr>
          <a:xfrm>
            <a:off x="1043608" y="491866"/>
            <a:ext cx="1224136" cy="350624"/>
          </a:xfrm>
          <a:prstGeom prst="rect">
            <a:avLst/>
          </a:prstGeom>
          <a:solidFill>
            <a:srgbClr val="FFFF66">
              <a:alpha val="90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03834BE-0DE4-45F8-8123-93334FADBED7}"/>
              </a:ext>
            </a:extLst>
          </p:cNvPr>
          <p:cNvSpPr/>
          <p:nvPr/>
        </p:nvSpPr>
        <p:spPr>
          <a:xfrm>
            <a:off x="712291" y="491866"/>
            <a:ext cx="332756" cy="338052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65A57FB-0250-4728-AC38-B525ACA0DEFA}"/>
              </a:ext>
            </a:extLst>
          </p:cNvPr>
          <p:cNvSpPr txBox="1"/>
          <p:nvPr/>
        </p:nvSpPr>
        <p:spPr>
          <a:xfrm>
            <a:off x="637050" y="483518"/>
            <a:ext cx="1630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03  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복합쇼핑몰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15498311-E8B0-431C-809A-CDA6B794256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5351" t="12201" r="40550" b="30171"/>
          <a:stretch/>
        </p:blipFill>
        <p:spPr>
          <a:xfrm>
            <a:off x="941415" y="1330486"/>
            <a:ext cx="3481385" cy="2228634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924E86AA-0999-43C7-9446-EA5587179AB1}"/>
              </a:ext>
            </a:extLst>
          </p:cNvPr>
          <p:cNvSpPr/>
          <p:nvPr/>
        </p:nvSpPr>
        <p:spPr>
          <a:xfrm>
            <a:off x="395537" y="930221"/>
            <a:ext cx="309634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(1) </a:t>
            </a:r>
            <a:r>
              <a:rPr lang="ko-KR" altLang="en-US" b="1" dirty="0">
                <a:solidFill>
                  <a:srgbClr val="FFFF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복합쇼핑몰</a:t>
            </a:r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: </a:t>
            </a:r>
            <a:r>
              <a:rPr lang="ko-KR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규모 조정</a:t>
            </a:r>
            <a:endParaRPr lang="en-US" altLang="ko-KR" b="1" dirty="0">
              <a:solidFill>
                <a:srgbClr val="FFFF6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23857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2" grpId="0"/>
      <p:bldP spid="2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www.sjsori.com/news/photo/201901/35902_41148_2512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96" r="14889" b="-496"/>
          <a:stretch/>
        </p:blipFill>
        <p:spPr bwMode="auto">
          <a:xfrm>
            <a:off x="4" y="-3008"/>
            <a:ext cx="9143999" cy="5239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395536" y="339502"/>
            <a:ext cx="8280920" cy="4536504"/>
          </a:xfrm>
          <a:prstGeom prst="rect">
            <a:avLst/>
          </a:prstGeom>
          <a:solidFill>
            <a:schemeClr val="tx1"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/>
          <p:cNvCxnSpPr/>
          <p:nvPr/>
        </p:nvCxnSpPr>
        <p:spPr>
          <a:xfrm>
            <a:off x="683568" y="915566"/>
            <a:ext cx="763284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첨부사진1">
            <a:extLst>
              <a:ext uri="{FF2B5EF4-FFF2-40B4-BE49-F238E27FC236}">
                <a16:creationId xmlns:a16="http://schemas.microsoft.com/office/drawing/2014/main" id="{710D18DD-6294-4517-BEAF-5BD3BEEDE7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521" y="1290096"/>
            <a:ext cx="2658585" cy="1993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662907A-CA85-4B57-AEFB-56752379C3CB}"/>
              </a:ext>
            </a:extLst>
          </p:cNvPr>
          <p:cNvSpPr txBox="1"/>
          <p:nvPr/>
        </p:nvSpPr>
        <p:spPr>
          <a:xfrm>
            <a:off x="485546" y="3291877"/>
            <a:ext cx="360040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사진은 국토교통부 도시재생 뉴딜사업에 선정돼 </a:t>
            </a:r>
            <a:endParaRPr lang="en-US" altLang="ko-KR" sz="9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r>
              <a:rPr lang="ko-KR" altLang="en-US" sz="9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리모델링 추진 중인 조치원 상리 소재 </a:t>
            </a:r>
            <a:r>
              <a:rPr lang="en-US" altLang="ko-KR" sz="9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'</a:t>
            </a:r>
            <a:r>
              <a:rPr lang="ko-KR" altLang="en-US" sz="9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청자장</a:t>
            </a:r>
            <a:r>
              <a:rPr lang="en-US" altLang="ko-KR" sz="9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’ </a:t>
            </a:r>
            <a:r>
              <a:rPr lang="ko-KR" altLang="en-US" sz="9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건물</a:t>
            </a:r>
            <a:endParaRPr lang="en-US" altLang="ko-KR" sz="9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r>
              <a:rPr lang="ko-KR" altLang="en-US" sz="9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사진제공</a:t>
            </a:r>
            <a:r>
              <a:rPr lang="en-US" altLang="ko-KR" sz="9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=</a:t>
            </a:r>
            <a:r>
              <a:rPr lang="ko-KR" altLang="en-US" sz="9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세종시</a:t>
            </a:r>
          </a:p>
        </p:txBody>
      </p:sp>
      <p:pic>
        <p:nvPicPr>
          <p:cNvPr id="11" name="Picture 6" descr="대림창고 갤러리 컬럼">
            <a:extLst>
              <a:ext uri="{FF2B5EF4-FFF2-40B4-BE49-F238E27FC236}">
                <a16:creationId xmlns:a16="http://schemas.microsoft.com/office/drawing/2014/main" id="{A2A30284-6C0C-48AC-93C6-DE88DEBACF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4059" y="1307395"/>
            <a:ext cx="2655882" cy="1991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B1EB65E-B88F-448E-8440-DF4FF67F246C}"/>
              </a:ext>
            </a:extLst>
          </p:cNvPr>
          <p:cNvSpPr txBox="1"/>
          <p:nvPr/>
        </p:nvSpPr>
        <p:spPr>
          <a:xfrm>
            <a:off x="3203848" y="3291876"/>
            <a:ext cx="7200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대림창고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C456548-C750-412C-BEF4-981DB3CB0BC9}"/>
              </a:ext>
            </a:extLst>
          </p:cNvPr>
          <p:cNvSpPr txBox="1"/>
          <p:nvPr/>
        </p:nvSpPr>
        <p:spPr>
          <a:xfrm>
            <a:off x="4572003" y="483518"/>
            <a:ext cx="3960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1. </a:t>
            </a:r>
            <a:r>
              <a:rPr lang="ko-KR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주제선정   </a:t>
            </a:r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2. </a:t>
            </a:r>
            <a:r>
              <a:rPr lang="ko-KR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분석과정   </a:t>
            </a:r>
            <a:r>
              <a:rPr lang="en-US" altLang="ko-KR" b="1" dirty="0">
                <a:solidFill>
                  <a:srgbClr val="FFFF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3. </a:t>
            </a:r>
            <a:r>
              <a:rPr lang="ko-KR" altLang="en-US" b="1" dirty="0">
                <a:solidFill>
                  <a:srgbClr val="FFFF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방안제시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89DB3F8-3860-47CF-92C0-40C63048C2C9}"/>
              </a:ext>
            </a:extLst>
          </p:cNvPr>
          <p:cNvSpPr/>
          <p:nvPr/>
        </p:nvSpPr>
        <p:spPr>
          <a:xfrm>
            <a:off x="712291" y="491866"/>
            <a:ext cx="332756" cy="338052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DAB5D95-A763-40DF-9273-B9C3A0C4B008}"/>
              </a:ext>
            </a:extLst>
          </p:cNvPr>
          <p:cNvSpPr/>
          <p:nvPr/>
        </p:nvSpPr>
        <p:spPr>
          <a:xfrm>
            <a:off x="1043608" y="491866"/>
            <a:ext cx="1368152" cy="350624"/>
          </a:xfrm>
          <a:prstGeom prst="rect">
            <a:avLst/>
          </a:prstGeom>
          <a:solidFill>
            <a:srgbClr val="FFFF66">
              <a:alpha val="90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8613EB1-3FDB-4A6D-8186-FDBBA6F3FC6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5350" t="34600" r="40550" b="22000"/>
          <a:stretch/>
        </p:blipFill>
        <p:spPr>
          <a:xfrm>
            <a:off x="4949626" y="2729406"/>
            <a:ext cx="4032448" cy="2232248"/>
          </a:xfrm>
          <a:prstGeom prst="rect">
            <a:avLst/>
          </a:prstGeom>
        </p:spPr>
      </p:pic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4F7487A-A3B9-4347-8C1F-214A3D5EB769}"/>
              </a:ext>
            </a:extLst>
          </p:cNvPr>
          <p:cNvCxnSpPr>
            <a:cxnSpLocks/>
          </p:cNvCxnSpPr>
          <p:nvPr/>
        </p:nvCxnSpPr>
        <p:spPr>
          <a:xfrm>
            <a:off x="6609199" y="4731990"/>
            <a:ext cx="2139766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연결선: 꺾임 6">
            <a:extLst>
              <a:ext uri="{FF2B5EF4-FFF2-40B4-BE49-F238E27FC236}">
                <a16:creationId xmlns:a16="http://schemas.microsoft.com/office/drawing/2014/main" id="{FF4448B5-D886-4A98-BFA9-79BAD7CF67B9}"/>
              </a:ext>
            </a:extLst>
          </p:cNvPr>
          <p:cNvCxnSpPr>
            <a:cxnSpLocks/>
          </p:cNvCxnSpPr>
          <p:nvPr/>
        </p:nvCxnSpPr>
        <p:spPr>
          <a:xfrm>
            <a:off x="5908241" y="2211995"/>
            <a:ext cx="656486" cy="501483"/>
          </a:xfrm>
          <a:prstGeom prst="bentConnector3">
            <a:avLst>
              <a:gd name="adj1" fmla="val 99425"/>
            </a:avLst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F8717EE9-6C47-441C-BB41-B364DC29A30E}"/>
              </a:ext>
            </a:extLst>
          </p:cNvPr>
          <p:cNvSpPr txBox="1"/>
          <p:nvPr/>
        </p:nvSpPr>
        <p:spPr>
          <a:xfrm>
            <a:off x="6660232" y="2462737"/>
            <a:ext cx="290338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https://www.news1.kr/articles/?2148249</a:t>
            </a:r>
            <a:endParaRPr lang="ko-KR" altLang="en-US" sz="900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16EA2E40-75C4-40D1-B622-8F0872C69BCE}"/>
              </a:ext>
            </a:extLst>
          </p:cNvPr>
          <p:cNvCxnSpPr>
            <a:cxnSpLocks/>
          </p:cNvCxnSpPr>
          <p:nvPr/>
        </p:nvCxnSpPr>
        <p:spPr>
          <a:xfrm>
            <a:off x="5092140" y="4876006"/>
            <a:ext cx="1568092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56DA32FB-9A67-41A1-8879-787D86552CE6}"/>
              </a:ext>
            </a:extLst>
          </p:cNvPr>
          <p:cNvSpPr txBox="1"/>
          <p:nvPr/>
        </p:nvSpPr>
        <p:spPr>
          <a:xfrm>
            <a:off x="637050" y="483518"/>
            <a:ext cx="1841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04  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복합문화공간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45FA1DF-065D-4FC5-BD36-6644BEB6D2F1}"/>
              </a:ext>
            </a:extLst>
          </p:cNvPr>
          <p:cNvSpPr/>
          <p:nvPr/>
        </p:nvSpPr>
        <p:spPr>
          <a:xfrm>
            <a:off x="637050" y="947355"/>
            <a:ext cx="309634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(2) </a:t>
            </a:r>
            <a:r>
              <a:rPr lang="ko-KR" altLang="en-US" b="1" dirty="0">
                <a:solidFill>
                  <a:srgbClr val="FFFF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복합문화공간</a:t>
            </a:r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: </a:t>
            </a:r>
            <a:r>
              <a:rPr lang="ko-KR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옛 건물 활용</a:t>
            </a:r>
            <a:endParaRPr lang="en-US" altLang="ko-KR" b="1" dirty="0">
              <a:solidFill>
                <a:srgbClr val="FFFF6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88554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2" grpId="0"/>
      <p:bldP spid="2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www.sjsori.com/news/photo/201901/35902_41148_2512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96" r="14889" b="-496"/>
          <a:stretch/>
        </p:blipFill>
        <p:spPr bwMode="auto">
          <a:xfrm>
            <a:off x="4" y="-3008"/>
            <a:ext cx="9143999" cy="5239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395536" y="303498"/>
            <a:ext cx="8280920" cy="4536504"/>
          </a:xfrm>
          <a:prstGeom prst="rect">
            <a:avLst/>
          </a:prstGeom>
          <a:solidFill>
            <a:schemeClr val="tx1"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0" name="직선 연결선 9"/>
          <p:cNvCxnSpPr/>
          <p:nvPr/>
        </p:nvCxnSpPr>
        <p:spPr>
          <a:xfrm>
            <a:off x="683568" y="915566"/>
            <a:ext cx="763284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827354" y="4404502"/>
            <a:ext cx="297516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시도별 천 명당 문화예술 활동 건수</a:t>
            </a:r>
            <a:r>
              <a:rPr lang="en-US" altLang="ko-KR" sz="1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</a:t>
            </a:r>
            <a:r>
              <a:rPr lang="ko-KR" altLang="en-US" sz="11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문예연감</a:t>
            </a:r>
            <a:r>
              <a:rPr lang="en-US" altLang="ko-KR" sz="1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)</a:t>
            </a:r>
          </a:p>
        </p:txBody>
      </p:sp>
      <p:pic>
        <p:nvPicPr>
          <p:cNvPr id="12" name="그림 11" descr="표지판, 담장, 그리기이(가) 표시된 사진&#10;&#10;자동 생성된 설명">
            <a:extLst>
              <a:ext uri="{FF2B5EF4-FFF2-40B4-BE49-F238E27FC236}">
                <a16:creationId xmlns:a16="http://schemas.microsoft.com/office/drawing/2014/main" id="{692D1012-2153-465C-8828-CDD8DE14F9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0189" y="2456405"/>
            <a:ext cx="2952328" cy="194227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</p:pic>
      <p:sp>
        <p:nvSpPr>
          <p:cNvPr id="7" name="TextBox 6"/>
          <p:cNvSpPr txBox="1"/>
          <p:nvPr/>
        </p:nvSpPr>
        <p:spPr>
          <a:xfrm>
            <a:off x="722153" y="1046291"/>
            <a:ext cx="4248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* </a:t>
            </a:r>
            <a:r>
              <a:rPr lang="ko-KR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지역 간 문화격차 현황</a:t>
            </a:r>
            <a:endParaRPr lang="en-US" altLang="ko-KR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043608" y="491866"/>
            <a:ext cx="1108483" cy="350624"/>
          </a:xfrm>
          <a:prstGeom prst="rect">
            <a:avLst/>
          </a:prstGeom>
          <a:solidFill>
            <a:srgbClr val="FFFF66">
              <a:alpha val="90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4572003" y="483518"/>
            <a:ext cx="3960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FF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1. </a:t>
            </a:r>
            <a:r>
              <a:rPr lang="ko-KR" altLang="en-US" b="1" dirty="0">
                <a:solidFill>
                  <a:srgbClr val="FFFF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주제선정   </a:t>
            </a:r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2. </a:t>
            </a:r>
            <a:r>
              <a:rPr lang="ko-KR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분석과정   </a:t>
            </a:r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3. </a:t>
            </a:r>
            <a:r>
              <a:rPr lang="ko-KR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방안제시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712291" y="491866"/>
            <a:ext cx="360040" cy="338052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632826" y="471219"/>
            <a:ext cx="1540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01  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문제 제기</a:t>
            </a:r>
          </a:p>
        </p:txBody>
      </p:sp>
      <p:pic>
        <p:nvPicPr>
          <p:cNvPr id="13" name="Picture 3">
            <a:extLst>
              <a:ext uri="{FF2B5EF4-FFF2-40B4-BE49-F238E27FC236}">
                <a16:creationId xmlns:a16="http://schemas.microsoft.com/office/drawing/2014/main" id="{B173B094-397D-4092-88D8-688B67895D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32" t="61562" r="49930" b="32307"/>
          <a:stretch/>
        </p:blipFill>
        <p:spPr bwMode="auto">
          <a:xfrm>
            <a:off x="4572000" y="1179812"/>
            <a:ext cx="3611033" cy="26914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3D424759-934F-491A-A213-C5BCB941D6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39" t="56651" r="37639" b="36289"/>
          <a:stretch/>
        </p:blipFill>
        <p:spPr bwMode="auto">
          <a:xfrm>
            <a:off x="4446891" y="1507635"/>
            <a:ext cx="3872137" cy="57133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778ACB46-FAAC-4365-BA0E-0E4F04103B2F}"/>
              </a:ext>
            </a:extLst>
          </p:cNvPr>
          <p:cNvSpPr/>
          <p:nvPr/>
        </p:nvSpPr>
        <p:spPr>
          <a:xfrm>
            <a:off x="4590638" y="1793300"/>
            <a:ext cx="2887643" cy="200971"/>
          </a:xfrm>
          <a:prstGeom prst="rect">
            <a:avLst/>
          </a:prstGeom>
          <a:solidFill>
            <a:srgbClr val="FF0000">
              <a:alpha val="29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61881D3-CCA0-4216-8B21-1D70252DA887}"/>
              </a:ext>
            </a:extLst>
          </p:cNvPr>
          <p:cNvSpPr/>
          <p:nvPr/>
        </p:nvSpPr>
        <p:spPr>
          <a:xfrm>
            <a:off x="4590638" y="1206480"/>
            <a:ext cx="1380031" cy="215810"/>
          </a:xfrm>
          <a:prstGeom prst="rect">
            <a:avLst/>
          </a:prstGeom>
          <a:solidFill>
            <a:srgbClr val="FF0000">
              <a:alpha val="29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8" name="Picture 4" descr="🔥지옥에서 뒹굴다 온 침대존좋🔥 на Твитеру: &quot;트위터에서 돈 서울과 타 지역의 문화 격차를 나타나낸 짤은 2015  &lt;문예연감&gt;의 예술활동지수 그래프로, 애초에 서울을 100으로 설정. 실제 예술 활동 현황의 지역격차는 더 심하고, 서울이라도 국악은">
            <a:extLst>
              <a:ext uri="{FF2B5EF4-FFF2-40B4-BE49-F238E27FC236}">
                <a16:creationId xmlns:a16="http://schemas.microsoft.com/office/drawing/2014/main" id="{EC4A477E-7722-440A-BCCD-21BC36D66A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12"/>
          <a:stretch/>
        </p:blipFill>
        <p:spPr bwMode="auto">
          <a:xfrm>
            <a:off x="1243239" y="1591056"/>
            <a:ext cx="2373187" cy="286168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C71F82D-0147-43C3-B4A0-87364703F95B}"/>
              </a:ext>
            </a:extLst>
          </p:cNvPr>
          <p:cNvSpPr txBox="1"/>
          <p:nvPr/>
        </p:nvSpPr>
        <p:spPr>
          <a:xfrm>
            <a:off x="1243238" y="4441303"/>
            <a:ext cx="23566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시도별 문화예술 지수</a:t>
            </a:r>
            <a:r>
              <a:rPr lang="en-US" altLang="ko-KR" sz="1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</a:t>
            </a:r>
            <a:r>
              <a:rPr lang="ko-KR" altLang="en-US" sz="11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문예연감</a:t>
            </a:r>
            <a:r>
              <a:rPr lang="en-US" altLang="ko-KR" sz="1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)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57173B6-9E3C-4749-BFF7-53A2447D517A}"/>
              </a:ext>
            </a:extLst>
          </p:cNvPr>
          <p:cNvSpPr/>
          <p:nvPr/>
        </p:nvSpPr>
        <p:spPr>
          <a:xfrm>
            <a:off x="4311562" y="1120384"/>
            <a:ext cx="4148870" cy="10193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3316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www.sjsori.com/news/photo/201901/35902_41148_2512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96" r="14889" b="-496"/>
          <a:stretch/>
        </p:blipFill>
        <p:spPr bwMode="auto">
          <a:xfrm>
            <a:off x="4" y="-3008"/>
            <a:ext cx="9143999" cy="5239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395536" y="339502"/>
            <a:ext cx="8280920" cy="4536504"/>
          </a:xfrm>
          <a:prstGeom prst="rect">
            <a:avLst/>
          </a:prstGeom>
          <a:solidFill>
            <a:schemeClr val="tx1"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/>
          <p:cNvCxnSpPr/>
          <p:nvPr/>
        </p:nvCxnSpPr>
        <p:spPr>
          <a:xfrm>
            <a:off x="683568" y="915566"/>
            <a:ext cx="763284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42" name="Picture 2">
            <a:extLst>
              <a:ext uri="{FF2B5EF4-FFF2-40B4-BE49-F238E27FC236}">
                <a16:creationId xmlns:a16="http://schemas.microsoft.com/office/drawing/2014/main" id="{E89501F4-06DA-45E0-BA56-7D050F8FBA46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5327" y="3030539"/>
            <a:ext cx="2376264" cy="1410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인삼포크 진생원">
            <a:extLst>
              <a:ext uri="{FF2B5EF4-FFF2-40B4-BE49-F238E27FC236}">
                <a16:creationId xmlns:a16="http://schemas.microsoft.com/office/drawing/2014/main" id="{4EA24ED9-B195-4F8A-BA43-3A5AC0D67847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5327" y="1572525"/>
            <a:ext cx="2376264" cy="1410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 descr="서울 성동구 마장동에 위치한 마장축산물시장 서문(사진=홍여정 기자)">
            <a:extLst>
              <a:ext uri="{FF2B5EF4-FFF2-40B4-BE49-F238E27FC236}">
                <a16:creationId xmlns:a16="http://schemas.microsoft.com/office/drawing/2014/main" id="{5FBE3B56-1130-4773-92E7-7999B4EF08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4300" y="1607817"/>
            <a:ext cx="2375307" cy="1408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 descr="성동구 맛집 도누리왕십리곱창 환상의 돼지세트">
            <a:extLst>
              <a:ext uri="{FF2B5EF4-FFF2-40B4-BE49-F238E27FC236}">
                <a16:creationId xmlns:a16="http://schemas.microsoft.com/office/drawing/2014/main" id="{218E29EE-B04C-40A7-8CAE-864D41F01370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3343" y="3061015"/>
            <a:ext cx="2376264" cy="1410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세종특별자치시 개발호재 / 세종시 / 행정수도">
            <a:extLst>
              <a:ext uri="{FF2B5EF4-FFF2-40B4-BE49-F238E27FC236}">
                <a16:creationId xmlns:a16="http://schemas.microsoft.com/office/drawing/2014/main" id="{5DACDCF9-8032-4052-9995-8EBE98EA39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4" t="17398" b="3432"/>
          <a:stretch/>
        </p:blipFill>
        <p:spPr bwMode="auto">
          <a:xfrm>
            <a:off x="3592735" y="2397247"/>
            <a:ext cx="1484018" cy="989707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56DCDA99-F7B6-469D-95EB-2C2BEB5B4B1A}"/>
              </a:ext>
            </a:extLst>
          </p:cNvPr>
          <p:cNvSpPr/>
          <p:nvPr/>
        </p:nvSpPr>
        <p:spPr>
          <a:xfrm>
            <a:off x="1043608" y="491866"/>
            <a:ext cx="1108483" cy="350624"/>
          </a:xfrm>
          <a:prstGeom prst="rect">
            <a:avLst/>
          </a:prstGeom>
          <a:solidFill>
            <a:srgbClr val="FFFF66">
              <a:alpha val="90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56358C2-D469-44C2-95DE-6CCED48B8525}"/>
              </a:ext>
            </a:extLst>
          </p:cNvPr>
          <p:cNvSpPr txBox="1"/>
          <p:nvPr/>
        </p:nvSpPr>
        <p:spPr>
          <a:xfrm>
            <a:off x="4572003" y="483518"/>
            <a:ext cx="3960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1. </a:t>
            </a:r>
            <a:r>
              <a:rPr lang="ko-KR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주제선정   </a:t>
            </a:r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2. </a:t>
            </a:r>
            <a:r>
              <a:rPr lang="ko-KR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분석과정   </a:t>
            </a:r>
            <a:r>
              <a:rPr lang="en-US" altLang="ko-KR" b="1" dirty="0">
                <a:solidFill>
                  <a:srgbClr val="FFFF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3. </a:t>
            </a:r>
            <a:r>
              <a:rPr lang="ko-KR" altLang="en-US" b="1" dirty="0">
                <a:solidFill>
                  <a:srgbClr val="FFFF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방안제시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5623CA7-17CB-4DE4-9382-8A10BBF2CE4E}"/>
              </a:ext>
            </a:extLst>
          </p:cNvPr>
          <p:cNvSpPr/>
          <p:nvPr/>
        </p:nvSpPr>
        <p:spPr>
          <a:xfrm>
            <a:off x="712291" y="491866"/>
            <a:ext cx="332756" cy="338052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4C2C8BA-DAB3-4BA1-AEE9-395F12FD97AC}"/>
              </a:ext>
            </a:extLst>
          </p:cNvPr>
          <p:cNvSpPr txBox="1"/>
          <p:nvPr/>
        </p:nvSpPr>
        <p:spPr>
          <a:xfrm>
            <a:off x="637051" y="471219"/>
            <a:ext cx="1515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05  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추가 방안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C9DEC9-9A39-463C-8263-1BFF5FA81EF0}"/>
              </a:ext>
            </a:extLst>
          </p:cNvPr>
          <p:cNvSpPr txBox="1"/>
          <p:nvPr/>
        </p:nvSpPr>
        <p:spPr>
          <a:xfrm>
            <a:off x="1597849" y="1303730"/>
            <a:ext cx="304968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마장동 축산시장</a:t>
            </a: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22B01D42-305C-4815-A7D4-BFD23021FC7C}"/>
              </a:ext>
            </a:extLst>
          </p:cNvPr>
          <p:cNvCxnSpPr>
            <a:cxnSpLocks/>
          </p:cNvCxnSpPr>
          <p:nvPr/>
        </p:nvCxnSpPr>
        <p:spPr>
          <a:xfrm>
            <a:off x="3780609" y="1465312"/>
            <a:ext cx="1296144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ADE0A71A-EC5E-44C4-909C-934A6C6BCC6A}"/>
              </a:ext>
            </a:extLst>
          </p:cNvPr>
          <p:cNvSpPr txBox="1"/>
          <p:nvPr/>
        </p:nvSpPr>
        <p:spPr>
          <a:xfrm>
            <a:off x="1613092" y="4498399"/>
            <a:ext cx="304968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왕십리 곱창거리 활성화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6A4677B-C3CE-4B16-9F01-7D85400E3F7E}"/>
              </a:ext>
            </a:extLst>
          </p:cNvPr>
          <p:cNvSpPr txBox="1"/>
          <p:nvPr/>
        </p:nvSpPr>
        <p:spPr>
          <a:xfrm>
            <a:off x="6034540" y="1254012"/>
            <a:ext cx="304968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인삼 먹은 돼지</a:t>
            </a: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CBA898CF-8214-4198-8F29-0BD1BA77D454}"/>
              </a:ext>
            </a:extLst>
          </p:cNvPr>
          <p:cNvCxnSpPr>
            <a:cxnSpLocks/>
          </p:cNvCxnSpPr>
          <p:nvPr/>
        </p:nvCxnSpPr>
        <p:spPr>
          <a:xfrm>
            <a:off x="3999463" y="4659981"/>
            <a:ext cx="1296144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3BD83D2B-71DD-4C7E-8AE2-5DAD41387118}"/>
              </a:ext>
            </a:extLst>
          </p:cNvPr>
          <p:cNvSpPr txBox="1"/>
          <p:nvPr/>
        </p:nvSpPr>
        <p:spPr>
          <a:xfrm>
            <a:off x="5885755" y="4495757"/>
            <a:ext cx="304968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복숭아를 활용한 카페거리 활성화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7B8EA64-73E2-4DAE-990C-57044E2C863D}"/>
              </a:ext>
            </a:extLst>
          </p:cNvPr>
          <p:cNvSpPr/>
          <p:nvPr/>
        </p:nvSpPr>
        <p:spPr>
          <a:xfrm>
            <a:off x="531216" y="931411"/>
            <a:ext cx="35283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(3) </a:t>
            </a:r>
            <a:r>
              <a:rPr lang="ko-KR" altLang="en-US" b="1" dirty="0">
                <a:solidFill>
                  <a:srgbClr val="FFFF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카페</a:t>
            </a:r>
            <a:r>
              <a:rPr lang="en-US" altLang="ko-KR" b="1" dirty="0">
                <a:solidFill>
                  <a:srgbClr val="FFFF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/</a:t>
            </a:r>
            <a:r>
              <a:rPr lang="ko-KR" altLang="en-US" b="1" dirty="0">
                <a:solidFill>
                  <a:srgbClr val="FFFF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음식점</a:t>
            </a:r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: </a:t>
            </a:r>
            <a:r>
              <a:rPr lang="ko-KR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지역 특산물 활용</a:t>
            </a:r>
            <a:endParaRPr lang="en-US" altLang="ko-KR" b="1" dirty="0">
              <a:solidFill>
                <a:srgbClr val="FFFF6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76400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5" grpId="0"/>
      <p:bldP spid="27" grpId="0"/>
      <p:bldP spid="2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www.sjsori.com/news/photo/201901/35902_41148_2512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96" r="14889" b="-496"/>
          <a:stretch/>
        </p:blipFill>
        <p:spPr bwMode="auto">
          <a:xfrm>
            <a:off x="4" y="-3008"/>
            <a:ext cx="9143999" cy="5239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395536" y="339502"/>
            <a:ext cx="8280920" cy="4536504"/>
          </a:xfrm>
          <a:prstGeom prst="rect">
            <a:avLst/>
          </a:prstGeom>
          <a:solidFill>
            <a:schemeClr val="tx1"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/>
          <p:cNvCxnSpPr/>
          <p:nvPr/>
        </p:nvCxnSpPr>
        <p:spPr>
          <a:xfrm>
            <a:off x="683568" y="915566"/>
            <a:ext cx="763284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23" t="1555" r="1" b="51850"/>
          <a:stretch/>
        </p:blipFill>
        <p:spPr>
          <a:xfrm>
            <a:off x="723666" y="1235108"/>
            <a:ext cx="1924800" cy="1660678"/>
          </a:xfrm>
          <a:prstGeom prst="ellips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</p:pic>
      <p:sp>
        <p:nvSpPr>
          <p:cNvPr id="8" name="구름 모양 설명선 7"/>
          <p:cNvSpPr/>
          <p:nvPr/>
        </p:nvSpPr>
        <p:spPr>
          <a:xfrm>
            <a:off x="2303918" y="993317"/>
            <a:ext cx="1040740" cy="951813"/>
          </a:xfrm>
          <a:prstGeom prst="cloudCallout">
            <a:avLst>
              <a:gd name="adj1" fmla="val -60870"/>
              <a:gd name="adj2" fmla="val 29881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315" r="59302" b="30336"/>
          <a:stretch/>
        </p:blipFill>
        <p:spPr>
          <a:xfrm>
            <a:off x="2472155" y="1134995"/>
            <a:ext cx="724523" cy="664860"/>
          </a:xfrm>
          <a:prstGeom prst="ellipse">
            <a:avLst/>
          </a:prstGeom>
          <a:effectLst>
            <a:softEdge rad="12700"/>
          </a:effec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3709" y="1174199"/>
            <a:ext cx="1923748" cy="1698592"/>
          </a:xfrm>
          <a:prstGeom prst="ellips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3560" y="1155864"/>
            <a:ext cx="1801442" cy="1677205"/>
          </a:xfrm>
          <a:prstGeom prst="ellips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</p:pic>
      <p:sp>
        <p:nvSpPr>
          <p:cNvPr id="21" name="오른쪽 화살표 20"/>
          <p:cNvSpPr/>
          <p:nvPr/>
        </p:nvSpPr>
        <p:spPr>
          <a:xfrm>
            <a:off x="2950424" y="2351713"/>
            <a:ext cx="517843" cy="87860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6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043608" y="491866"/>
            <a:ext cx="1108483" cy="350624"/>
          </a:xfrm>
          <a:prstGeom prst="rect">
            <a:avLst/>
          </a:prstGeom>
          <a:solidFill>
            <a:srgbClr val="FFFF66">
              <a:alpha val="90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572003" y="483518"/>
            <a:ext cx="3960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FF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1. </a:t>
            </a:r>
            <a:r>
              <a:rPr lang="ko-KR" altLang="en-US" b="1" dirty="0">
                <a:solidFill>
                  <a:srgbClr val="FFFF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주제선정   </a:t>
            </a:r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2. </a:t>
            </a:r>
            <a:r>
              <a:rPr lang="ko-KR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분석과정   </a:t>
            </a:r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3. </a:t>
            </a:r>
            <a:r>
              <a:rPr lang="ko-KR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방안제시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712291" y="491866"/>
            <a:ext cx="360040" cy="338052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F8BBFE0-B613-476A-A9EE-246543CD4513}"/>
              </a:ext>
            </a:extLst>
          </p:cNvPr>
          <p:cNvSpPr txBox="1"/>
          <p:nvPr/>
        </p:nvSpPr>
        <p:spPr>
          <a:xfrm>
            <a:off x="632826" y="471219"/>
            <a:ext cx="1540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02  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주요 개념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86FF8DB-2F48-48A5-803C-FC97A5AF5772}"/>
              </a:ext>
            </a:extLst>
          </p:cNvPr>
          <p:cNvSpPr txBox="1"/>
          <p:nvPr/>
        </p:nvSpPr>
        <p:spPr>
          <a:xfrm>
            <a:off x="494980" y="3447644"/>
            <a:ext cx="25922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FFFF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문화생활</a:t>
            </a:r>
            <a:r>
              <a:rPr lang="ko-KR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을 하고 싶지만</a:t>
            </a:r>
            <a:endParaRPr lang="en-US" altLang="ko-KR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ko-KR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거주 지역에</a:t>
            </a:r>
            <a:endParaRPr lang="en-US" altLang="ko-KR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ko-KR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문화 시설</a:t>
            </a:r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/</a:t>
            </a:r>
            <a:r>
              <a:rPr lang="ko-KR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서비스 부족</a:t>
            </a:r>
            <a:endParaRPr lang="en-US" altLang="ko-KR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93722B3-B0C5-44DB-8A45-166395DC1B58}"/>
              </a:ext>
            </a:extLst>
          </p:cNvPr>
          <p:cNvSpPr txBox="1"/>
          <p:nvPr/>
        </p:nvSpPr>
        <p:spPr>
          <a:xfrm>
            <a:off x="3643709" y="3553301"/>
            <a:ext cx="20882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문화생활을 위해</a:t>
            </a:r>
            <a:endParaRPr lang="en-US" altLang="ko-KR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ko-KR" altLang="en-US" b="1" dirty="0">
                <a:solidFill>
                  <a:srgbClr val="FFFF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타 지역</a:t>
            </a:r>
            <a:r>
              <a:rPr lang="ko-KR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으로 감</a:t>
            </a:r>
            <a:endParaRPr lang="en-US" altLang="ko-KR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26AC886-88A1-476E-AED6-55D9DE6EA97C}"/>
              </a:ext>
            </a:extLst>
          </p:cNvPr>
          <p:cNvSpPr txBox="1"/>
          <p:nvPr/>
        </p:nvSpPr>
        <p:spPr>
          <a:xfrm>
            <a:off x="5917746" y="3072236"/>
            <a:ext cx="29037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>
                <a:solidFill>
                  <a:srgbClr val="FFFF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역외소비</a:t>
            </a:r>
            <a:endParaRPr lang="en-US" altLang="ko-KR" sz="3600" b="1" dirty="0">
              <a:solidFill>
                <a:srgbClr val="FFFF6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5" name="오른쪽 화살표 20">
            <a:extLst>
              <a:ext uri="{FF2B5EF4-FFF2-40B4-BE49-F238E27FC236}">
                <a16:creationId xmlns:a16="http://schemas.microsoft.com/office/drawing/2014/main" id="{585FC3D0-2EC8-4FBC-B269-76ACCE646937}"/>
              </a:ext>
            </a:extLst>
          </p:cNvPr>
          <p:cNvSpPr/>
          <p:nvPr/>
        </p:nvSpPr>
        <p:spPr>
          <a:xfrm>
            <a:off x="5813440" y="2343807"/>
            <a:ext cx="517843" cy="87860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6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FF2CF51-E88A-4DAA-942D-F13D3DCD6716}"/>
              </a:ext>
            </a:extLst>
          </p:cNvPr>
          <p:cNvSpPr txBox="1"/>
          <p:nvPr/>
        </p:nvSpPr>
        <p:spPr>
          <a:xfrm>
            <a:off x="5872114" y="3599412"/>
            <a:ext cx="29037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해당 지역의</a:t>
            </a:r>
            <a:endParaRPr lang="en-US" altLang="ko-KR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ko-KR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문화적 인프라가</a:t>
            </a:r>
            <a:endParaRPr lang="en-US" altLang="ko-KR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ko-KR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부족함 유추</a:t>
            </a:r>
            <a:endParaRPr lang="en-US" altLang="ko-KR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68694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1" grpId="0" animBg="1"/>
      <p:bldP spid="20" grpId="0"/>
      <p:bldP spid="22" grpId="0"/>
      <p:bldP spid="23" grpId="0"/>
      <p:bldP spid="25" grpId="0" animBg="1"/>
      <p:bldP spid="2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www.sjsori.com/news/photo/201901/35902_41148_2512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96" r="14889" b="-496"/>
          <a:stretch/>
        </p:blipFill>
        <p:spPr bwMode="auto">
          <a:xfrm>
            <a:off x="4" y="-3008"/>
            <a:ext cx="9143999" cy="5239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431540" y="303498"/>
            <a:ext cx="8280920" cy="4536504"/>
          </a:xfrm>
          <a:prstGeom prst="rect">
            <a:avLst/>
          </a:prstGeom>
          <a:solidFill>
            <a:schemeClr val="tx1"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0" name="직선 연결선 9"/>
          <p:cNvCxnSpPr/>
          <p:nvPr/>
        </p:nvCxnSpPr>
        <p:spPr>
          <a:xfrm>
            <a:off x="683568" y="915566"/>
            <a:ext cx="763284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043608" y="491866"/>
            <a:ext cx="1108483" cy="350624"/>
          </a:xfrm>
          <a:prstGeom prst="rect">
            <a:avLst/>
          </a:prstGeom>
          <a:solidFill>
            <a:srgbClr val="FFFF66">
              <a:alpha val="90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4572003" y="483518"/>
            <a:ext cx="3960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FF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1. </a:t>
            </a:r>
            <a:r>
              <a:rPr lang="ko-KR" altLang="en-US" b="1" dirty="0">
                <a:solidFill>
                  <a:srgbClr val="FFFF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주제선정   </a:t>
            </a:r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2. </a:t>
            </a:r>
            <a:r>
              <a:rPr lang="ko-KR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분석과정   </a:t>
            </a:r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3. </a:t>
            </a:r>
            <a:r>
              <a:rPr lang="ko-KR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방안제시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712291" y="491866"/>
            <a:ext cx="360040" cy="338052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637051" y="471219"/>
            <a:ext cx="1515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03  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데이터 셋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B2BEB17-3CFB-4C24-B920-666555B6C03D}"/>
              </a:ext>
            </a:extLst>
          </p:cNvPr>
          <p:cNvSpPr txBox="1"/>
          <p:nvPr/>
        </p:nvSpPr>
        <p:spPr>
          <a:xfrm>
            <a:off x="4496970" y="3284877"/>
            <a:ext cx="21872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V1=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이용회원 거주지</a:t>
            </a:r>
            <a:endParaRPr lang="en-US" altLang="ko-KR" sz="1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V2=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카드이용 가맹점 주소</a:t>
            </a:r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시</a:t>
            </a:r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·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도별</a:t>
            </a:r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</a:p>
          <a:p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V3=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카드이용 가맹점 주소</a:t>
            </a:r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시</a:t>
            </a:r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·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군</a:t>
            </a:r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·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구별</a:t>
            </a:r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</a:p>
          <a:p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GB3=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가맹점 업종 대분류</a:t>
            </a:r>
            <a:endParaRPr lang="en-US" altLang="ko-KR" sz="1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GB2=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가맹점 업종 소분류</a:t>
            </a:r>
            <a:endParaRPr lang="en-US" altLang="ko-KR" sz="1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SEX_CCD=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성별</a:t>
            </a:r>
            <a:endParaRPr lang="en-US" altLang="ko-KR" sz="1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CLN_AGE_R=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연령대</a:t>
            </a:r>
            <a:endParaRPr lang="en-US" altLang="ko-KR" sz="1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SEX_CCD=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성별</a:t>
            </a:r>
            <a:endParaRPr lang="en-US" altLang="ko-KR" sz="1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endParaRPr lang="en-US" altLang="ko-KR" sz="1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endParaRPr lang="ko-KR" altLang="en-US" sz="1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2" name="왼쪽 중괄호 41">
            <a:extLst>
              <a:ext uri="{FF2B5EF4-FFF2-40B4-BE49-F238E27FC236}">
                <a16:creationId xmlns:a16="http://schemas.microsoft.com/office/drawing/2014/main" id="{52A32AD9-A293-49DD-A1E5-FF6CBC3A39C4}"/>
              </a:ext>
            </a:extLst>
          </p:cNvPr>
          <p:cNvSpPr/>
          <p:nvPr/>
        </p:nvSpPr>
        <p:spPr>
          <a:xfrm>
            <a:off x="3947316" y="3339958"/>
            <a:ext cx="408034" cy="1183270"/>
          </a:xfrm>
          <a:prstGeom prst="leftBrace">
            <a:avLst>
              <a:gd name="adj1" fmla="val 6073"/>
              <a:gd name="adj2" fmla="val 48092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014439F-0F3E-4C87-AF6C-FDBE832CCE13}"/>
              </a:ext>
            </a:extLst>
          </p:cNvPr>
          <p:cNvSpPr txBox="1"/>
          <p:nvPr/>
        </p:nvSpPr>
        <p:spPr>
          <a:xfrm>
            <a:off x="6653361" y="3315632"/>
            <a:ext cx="197410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CLN_AGE_R=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연령대</a:t>
            </a:r>
            <a:endParaRPr lang="en-US" altLang="ko-KR" sz="1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TA_YM=</a:t>
            </a:r>
            <a:r>
              <a:rPr lang="ko-KR" altLang="en-US" sz="1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이용년월</a:t>
            </a:r>
            <a:endParaRPr lang="en-US" altLang="ko-KR" sz="1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DAW_CCD_R=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요일</a:t>
            </a:r>
            <a:endParaRPr lang="en-US" altLang="ko-KR" sz="1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GB2=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가맹점 업종 소분류</a:t>
            </a:r>
            <a:endParaRPr lang="en-US" altLang="ko-KR" sz="1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pt-BR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APV_TS_DL_TM_R=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이용시간대</a:t>
            </a:r>
            <a:endParaRPr lang="en-US" altLang="ko-KR" sz="1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VLM=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소비액</a:t>
            </a:r>
            <a:endParaRPr lang="en-US" altLang="ko-KR" sz="1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USEC=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이용건수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5D36DB68-6ECB-471C-AABF-740B5F01A40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549" t="48704" r="37464" b="38194"/>
          <a:stretch/>
        </p:blipFill>
        <p:spPr>
          <a:xfrm>
            <a:off x="2031926" y="3883355"/>
            <a:ext cx="1310325" cy="371592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B71673CF-8320-4C51-84CC-C76EFC56C640}"/>
              </a:ext>
            </a:extLst>
          </p:cNvPr>
          <p:cNvSpPr txBox="1"/>
          <p:nvPr/>
        </p:nvSpPr>
        <p:spPr>
          <a:xfrm>
            <a:off x="1065691" y="3206819"/>
            <a:ext cx="292805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600" b="1" dirty="0">
                <a:solidFill>
                  <a:srgbClr val="FFFF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문화 지출</a:t>
            </a:r>
            <a:r>
              <a:rPr lang="en-US" altLang="ko-KR" sz="2600" b="1" dirty="0">
                <a:solidFill>
                  <a:srgbClr val="FFFF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2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데이터</a:t>
            </a:r>
            <a:endParaRPr lang="en-US" altLang="ko-KR" sz="2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CA2A11C-760E-4B70-A546-1E9D6E00F03C}"/>
              </a:ext>
            </a:extLst>
          </p:cNvPr>
          <p:cNvSpPr txBox="1"/>
          <p:nvPr/>
        </p:nvSpPr>
        <p:spPr>
          <a:xfrm>
            <a:off x="1070371" y="3926746"/>
            <a:ext cx="2928051" cy="67710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제공 기관</a:t>
            </a:r>
            <a:r>
              <a:rPr lang="en-US" altLang="ko-KR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</a:p>
          <a:p>
            <a:endParaRPr lang="en-US" altLang="ko-KR" sz="1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ko-KR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수집 기간</a:t>
            </a:r>
            <a:r>
              <a:rPr lang="en-US" altLang="ko-KR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  ‘17</a:t>
            </a:r>
            <a:r>
              <a:rPr lang="ko-KR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년 </a:t>
            </a:r>
            <a:r>
              <a:rPr lang="en-US" altLang="ko-KR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~ ‘20</a:t>
            </a:r>
            <a:r>
              <a:rPr lang="ko-KR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년 </a:t>
            </a:r>
            <a:r>
              <a:rPr lang="en-US" altLang="ko-KR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06</a:t>
            </a:r>
            <a:r>
              <a:rPr lang="ko-KR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월</a:t>
            </a:r>
            <a:endParaRPr lang="en-US" altLang="ko-KR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id="{3F6894DD-2CF0-4724-A13D-C2E9E2F083B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21" t="7260" r="31635" b="61319"/>
          <a:stretch/>
        </p:blipFill>
        <p:spPr>
          <a:xfrm>
            <a:off x="749698" y="3252144"/>
            <a:ext cx="503093" cy="439800"/>
          </a:xfrm>
          <a:prstGeom prst="ellips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6D75FE60-B44C-4124-A3B2-A7FEF8F7F8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3568" y="1044107"/>
            <a:ext cx="7776864" cy="20770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</p:pic>
    </p:spTree>
    <p:extLst>
      <p:ext uri="{BB962C8B-B14F-4D97-AF65-F5344CB8AC3E}">
        <p14:creationId xmlns:p14="http://schemas.microsoft.com/office/powerpoint/2010/main" val="32695860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www.sjsori.com/news/photo/201901/35902_41148_2512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96" r="14889" b="-496"/>
          <a:stretch/>
        </p:blipFill>
        <p:spPr bwMode="auto">
          <a:xfrm>
            <a:off x="4" y="-3008"/>
            <a:ext cx="9143999" cy="5239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431540" y="303498"/>
            <a:ext cx="8280920" cy="4536504"/>
          </a:xfrm>
          <a:prstGeom prst="rect">
            <a:avLst/>
          </a:prstGeom>
          <a:solidFill>
            <a:schemeClr val="tx1"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0" name="직선 연결선 9"/>
          <p:cNvCxnSpPr/>
          <p:nvPr/>
        </p:nvCxnSpPr>
        <p:spPr>
          <a:xfrm>
            <a:off x="683568" y="915566"/>
            <a:ext cx="763284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043608" y="491866"/>
            <a:ext cx="1108483" cy="350624"/>
          </a:xfrm>
          <a:prstGeom prst="rect">
            <a:avLst/>
          </a:prstGeom>
          <a:solidFill>
            <a:srgbClr val="FFFF66">
              <a:alpha val="90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4572003" y="483518"/>
            <a:ext cx="3960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FF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1. </a:t>
            </a:r>
            <a:r>
              <a:rPr lang="ko-KR" altLang="en-US" b="1" dirty="0">
                <a:solidFill>
                  <a:srgbClr val="FFFF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주제선정   </a:t>
            </a:r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2. </a:t>
            </a:r>
            <a:r>
              <a:rPr lang="ko-KR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분석과정   </a:t>
            </a:r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3. </a:t>
            </a:r>
            <a:r>
              <a:rPr lang="ko-KR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방안제시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712291" y="491866"/>
            <a:ext cx="360040" cy="338052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5ADD73A-5A97-4EF5-9B6E-3B10FC108832}"/>
              </a:ext>
            </a:extLst>
          </p:cNvPr>
          <p:cNvSpPr txBox="1"/>
          <p:nvPr/>
        </p:nvSpPr>
        <p:spPr>
          <a:xfrm>
            <a:off x="3730100" y="2985522"/>
            <a:ext cx="446449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타 지역에서 문화생활에 지출한 금액</a:t>
            </a:r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/</a:t>
            </a:r>
            <a:r>
              <a:rPr lang="ko-KR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건수</a:t>
            </a:r>
            <a:endParaRPr lang="en-US" altLang="ko-KR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endParaRPr lang="en-US" altLang="ko-KR" sz="1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ko-KR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거주 지역에서 문화생활에 지출한 금액</a:t>
            </a:r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/</a:t>
            </a:r>
            <a:r>
              <a:rPr lang="ko-KR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건수</a:t>
            </a:r>
            <a:endParaRPr lang="en-US" altLang="ko-KR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5158B3F1-AD58-40C1-8C65-B0CA5BD55813}"/>
              </a:ext>
            </a:extLst>
          </p:cNvPr>
          <p:cNvCxnSpPr>
            <a:cxnSpLocks/>
          </p:cNvCxnSpPr>
          <p:nvPr/>
        </p:nvCxnSpPr>
        <p:spPr>
          <a:xfrm flipV="1">
            <a:off x="3900993" y="3366503"/>
            <a:ext cx="4229942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2B78D130-9E90-44B3-8C0D-EEB2F51B1B82}"/>
              </a:ext>
            </a:extLst>
          </p:cNvPr>
          <p:cNvSpPr txBox="1"/>
          <p:nvPr/>
        </p:nvSpPr>
        <p:spPr>
          <a:xfrm>
            <a:off x="637051" y="471219"/>
            <a:ext cx="1515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03  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데이터 셋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6F59CFF-DDA7-4DED-B36D-7F78CA0BEFC7}"/>
              </a:ext>
            </a:extLst>
          </p:cNvPr>
          <p:cNvSpPr txBox="1"/>
          <p:nvPr/>
        </p:nvSpPr>
        <p:spPr>
          <a:xfrm>
            <a:off x="807036" y="3072790"/>
            <a:ext cx="2482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600" b="1" dirty="0">
                <a:solidFill>
                  <a:srgbClr val="FFFF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“</a:t>
            </a:r>
            <a:r>
              <a:rPr lang="ko-KR" altLang="en-US" sz="2600" b="1" dirty="0">
                <a:solidFill>
                  <a:srgbClr val="FFFF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문화 역외소비</a:t>
            </a:r>
            <a:r>
              <a:rPr lang="en-US" altLang="ko-KR" sz="2600" b="1" dirty="0">
                <a:solidFill>
                  <a:srgbClr val="FFFF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”</a:t>
            </a:r>
          </a:p>
        </p:txBody>
      </p:sp>
      <p:sp>
        <p:nvSpPr>
          <p:cNvPr id="22" name="오른쪽 화살표 20">
            <a:extLst>
              <a:ext uri="{FF2B5EF4-FFF2-40B4-BE49-F238E27FC236}">
                <a16:creationId xmlns:a16="http://schemas.microsoft.com/office/drawing/2014/main" id="{9DFF30DB-7FD8-4FBB-B7BD-236E3D101DF5}"/>
              </a:ext>
            </a:extLst>
          </p:cNvPr>
          <p:cNvSpPr/>
          <p:nvPr/>
        </p:nvSpPr>
        <p:spPr>
          <a:xfrm>
            <a:off x="1397163" y="4023091"/>
            <a:ext cx="513380" cy="396044"/>
          </a:xfrm>
          <a:prstGeom prst="rightArrow">
            <a:avLst/>
          </a:prstGeom>
          <a:solidFill>
            <a:srgbClr val="FFFF6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8855E6D-6337-45ED-947D-1CD73D60719D}"/>
              </a:ext>
            </a:extLst>
          </p:cNvPr>
          <p:cNvSpPr txBox="1"/>
          <p:nvPr/>
        </p:nvSpPr>
        <p:spPr>
          <a:xfrm>
            <a:off x="1749531" y="4023091"/>
            <a:ext cx="60828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문화 역외소비가 클수록 문화적 인프라가 부족한 지역 </a:t>
            </a:r>
            <a:endParaRPr lang="en-US" altLang="ko-KR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9F21C49-FC18-4889-816E-84346573BFD9}"/>
              </a:ext>
            </a:extLst>
          </p:cNvPr>
          <p:cNvSpPr txBox="1"/>
          <p:nvPr/>
        </p:nvSpPr>
        <p:spPr>
          <a:xfrm>
            <a:off x="3191824" y="3165349"/>
            <a:ext cx="589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=</a:t>
            </a: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4DD39430-E647-4875-A3F1-9E0E51224F1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3704"/>
          <a:stretch/>
        </p:blipFill>
        <p:spPr>
          <a:xfrm>
            <a:off x="683568" y="1044108"/>
            <a:ext cx="7776864" cy="75388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F3E2B542-E4C1-418F-8E5C-F041D2D7C534}"/>
              </a:ext>
            </a:extLst>
          </p:cNvPr>
          <p:cNvSpPr/>
          <p:nvPr/>
        </p:nvSpPr>
        <p:spPr>
          <a:xfrm>
            <a:off x="986925" y="1235360"/>
            <a:ext cx="288032" cy="3633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3ED8E8B2-B6D9-447F-9D27-BBB5ADC9A4A6}"/>
              </a:ext>
            </a:extLst>
          </p:cNvPr>
          <p:cNvSpPr/>
          <p:nvPr/>
        </p:nvSpPr>
        <p:spPr>
          <a:xfrm>
            <a:off x="1394571" y="1235360"/>
            <a:ext cx="288032" cy="3633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4E584EA-463D-48BE-998B-C89ADCD92A0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77" t="29119" r="53146" b="63943"/>
          <a:stretch/>
        </p:blipFill>
        <p:spPr>
          <a:xfrm>
            <a:off x="680273" y="1929561"/>
            <a:ext cx="7816712" cy="65781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</p:pic>
      <p:sp>
        <p:nvSpPr>
          <p:cNvPr id="39" name="직사각형 38">
            <a:extLst>
              <a:ext uri="{FF2B5EF4-FFF2-40B4-BE49-F238E27FC236}">
                <a16:creationId xmlns:a16="http://schemas.microsoft.com/office/drawing/2014/main" id="{E1261217-A3E1-437C-949C-11BF151BC024}"/>
              </a:ext>
            </a:extLst>
          </p:cNvPr>
          <p:cNvSpPr/>
          <p:nvPr/>
        </p:nvSpPr>
        <p:spPr>
          <a:xfrm>
            <a:off x="1142685" y="2162707"/>
            <a:ext cx="288032" cy="366984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6161681-36FF-4BC9-85A7-2EA4ABAD63E6}"/>
              </a:ext>
            </a:extLst>
          </p:cNvPr>
          <p:cNvSpPr/>
          <p:nvPr/>
        </p:nvSpPr>
        <p:spPr>
          <a:xfrm>
            <a:off x="1577183" y="2162707"/>
            <a:ext cx="288032" cy="356618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CEA3D967-D591-4ADC-8B90-FFE7D13D2D4B}"/>
              </a:ext>
            </a:extLst>
          </p:cNvPr>
          <p:cNvSpPr/>
          <p:nvPr/>
        </p:nvSpPr>
        <p:spPr>
          <a:xfrm>
            <a:off x="7308304" y="1406855"/>
            <a:ext cx="1152128" cy="40725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8619B67E-FDB1-4666-856F-01D49C4C51ED}"/>
              </a:ext>
            </a:extLst>
          </p:cNvPr>
          <p:cNvSpPr/>
          <p:nvPr/>
        </p:nvSpPr>
        <p:spPr>
          <a:xfrm>
            <a:off x="7452319" y="2162707"/>
            <a:ext cx="1011407" cy="385308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화살표: 아래로 구부러짐 6">
            <a:extLst>
              <a:ext uri="{FF2B5EF4-FFF2-40B4-BE49-F238E27FC236}">
                <a16:creationId xmlns:a16="http://schemas.microsoft.com/office/drawing/2014/main" id="{E3712B33-A039-48F9-82D4-71372C2296C8}"/>
              </a:ext>
            </a:extLst>
          </p:cNvPr>
          <p:cNvSpPr/>
          <p:nvPr/>
        </p:nvSpPr>
        <p:spPr>
          <a:xfrm>
            <a:off x="1065037" y="1023927"/>
            <a:ext cx="606382" cy="208404"/>
          </a:xfrm>
          <a:prstGeom prst="curvedDownArrow">
            <a:avLst>
              <a:gd name="adj1" fmla="val 66798"/>
              <a:gd name="adj2" fmla="val 145482"/>
              <a:gd name="adj3" fmla="val 25000"/>
            </a:avLst>
          </a:prstGeom>
          <a:solidFill>
            <a:srgbClr val="FF0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63CAA5-7117-4B10-A98C-7897AA913112}"/>
              </a:ext>
            </a:extLst>
          </p:cNvPr>
          <p:cNvSpPr txBox="1"/>
          <p:nvPr/>
        </p:nvSpPr>
        <p:spPr>
          <a:xfrm>
            <a:off x="1749531" y="1150930"/>
            <a:ext cx="1515334" cy="646331"/>
          </a:xfrm>
          <a:prstGeom prst="rect">
            <a:avLst/>
          </a:prstGeom>
          <a:solidFill>
            <a:srgbClr val="FFFF66">
              <a:alpha val="90000"/>
            </a:srgb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거주 지역에서 소비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48459BC-CBAB-4858-92AB-9E189C456028}"/>
              </a:ext>
            </a:extLst>
          </p:cNvPr>
          <p:cNvSpPr txBox="1"/>
          <p:nvPr/>
        </p:nvSpPr>
        <p:spPr>
          <a:xfrm>
            <a:off x="1910543" y="1930928"/>
            <a:ext cx="1366366" cy="646331"/>
          </a:xfrm>
          <a:prstGeom prst="rect">
            <a:avLst/>
          </a:prstGeom>
          <a:solidFill>
            <a:srgbClr val="FFFF66">
              <a:alpha val="90000"/>
            </a:srgb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타 지역에서 소비</a:t>
            </a:r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90576DD3-F8B1-47FF-914E-2478945C0A1D}"/>
              </a:ext>
            </a:extLst>
          </p:cNvPr>
          <p:cNvSpPr/>
          <p:nvPr/>
        </p:nvSpPr>
        <p:spPr>
          <a:xfrm>
            <a:off x="3235209" y="1366858"/>
            <a:ext cx="4048809" cy="407251"/>
          </a:xfrm>
          <a:prstGeom prst="rightArrow">
            <a:avLst>
              <a:gd name="adj1" fmla="val 50000"/>
              <a:gd name="adj2" fmla="val 135432"/>
            </a:avLst>
          </a:prstGeom>
          <a:solidFill>
            <a:srgbClr val="FFFF66">
              <a:alpha val="90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화살표: 오른쪽 51">
            <a:extLst>
              <a:ext uri="{FF2B5EF4-FFF2-40B4-BE49-F238E27FC236}">
                <a16:creationId xmlns:a16="http://schemas.microsoft.com/office/drawing/2014/main" id="{B01E4115-68D4-4330-82E3-41534BEA40C7}"/>
              </a:ext>
            </a:extLst>
          </p:cNvPr>
          <p:cNvSpPr/>
          <p:nvPr/>
        </p:nvSpPr>
        <p:spPr>
          <a:xfrm>
            <a:off x="3235208" y="2093702"/>
            <a:ext cx="4048809" cy="407251"/>
          </a:xfrm>
          <a:prstGeom prst="rightArrow">
            <a:avLst>
              <a:gd name="adj1" fmla="val 50000"/>
              <a:gd name="adj2" fmla="val 135432"/>
            </a:avLst>
          </a:prstGeom>
          <a:solidFill>
            <a:srgbClr val="FFFF66">
              <a:alpha val="90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화살표: 아래로 구부러짐 28">
            <a:extLst>
              <a:ext uri="{FF2B5EF4-FFF2-40B4-BE49-F238E27FC236}">
                <a16:creationId xmlns:a16="http://schemas.microsoft.com/office/drawing/2014/main" id="{CB13FF02-03EF-4091-87D5-62226F7D8103}"/>
              </a:ext>
            </a:extLst>
          </p:cNvPr>
          <p:cNvSpPr/>
          <p:nvPr/>
        </p:nvSpPr>
        <p:spPr>
          <a:xfrm>
            <a:off x="1235396" y="1941932"/>
            <a:ext cx="606382" cy="208404"/>
          </a:xfrm>
          <a:prstGeom prst="curvedDownArrow">
            <a:avLst>
              <a:gd name="adj1" fmla="val 66798"/>
              <a:gd name="adj2" fmla="val 145482"/>
              <a:gd name="adj3" fmla="val 25000"/>
            </a:avLst>
          </a:prstGeom>
          <a:solidFill>
            <a:schemeClr val="tx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8742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www.sjsori.com/news/photo/201901/35902_41148_2512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96" r="14889" b="-496"/>
          <a:stretch/>
        </p:blipFill>
        <p:spPr bwMode="auto">
          <a:xfrm>
            <a:off x="4" y="-3008"/>
            <a:ext cx="9143999" cy="5239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431540" y="303498"/>
            <a:ext cx="8280920" cy="4536504"/>
          </a:xfrm>
          <a:prstGeom prst="rect">
            <a:avLst/>
          </a:prstGeom>
          <a:solidFill>
            <a:schemeClr val="tx1"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0" name="직선 연결선 9"/>
          <p:cNvCxnSpPr/>
          <p:nvPr/>
        </p:nvCxnSpPr>
        <p:spPr>
          <a:xfrm>
            <a:off x="683568" y="915566"/>
            <a:ext cx="763284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043608" y="491866"/>
            <a:ext cx="1108483" cy="350624"/>
          </a:xfrm>
          <a:prstGeom prst="rect">
            <a:avLst/>
          </a:prstGeom>
          <a:solidFill>
            <a:srgbClr val="FFFF66">
              <a:alpha val="90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4572003" y="483518"/>
            <a:ext cx="3960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FF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1. </a:t>
            </a:r>
            <a:r>
              <a:rPr lang="ko-KR" altLang="en-US" b="1" dirty="0">
                <a:solidFill>
                  <a:srgbClr val="FFFF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주제선정   </a:t>
            </a:r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2. </a:t>
            </a:r>
            <a:r>
              <a:rPr lang="ko-KR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분석과정   </a:t>
            </a:r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3. </a:t>
            </a:r>
            <a:r>
              <a:rPr lang="ko-KR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방안제시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712291" y="491866"/>
            <a:ext cx="360040" cy="338052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637051" y="471219"/>
            <a:ext cx="1515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04  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방향 설정</a:t>
            </a:r>
          </a:p>
        </p:txBody>
      </p:sp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6B51FF9A-BD01-4C6E-B89E-775AB21B7A2E}"/>
              </a:ext>
            </a:extLst>
          </p:cNvPr>
          <p:cNvSpPr/>
          <p:nvPr/>
        </p:nvSpPr>
        <p:spPr>
          <a:xfrm>
            <a:off x="3151223" y="1533960"/>
            <a:ext cx="308537" cy="414624"/>
          </a:xfrm>
          <a:prstGeom prst="rightArrow">
            <a:avLst>
              <a:gd name="adj1" fmla="val 36827"/>
              <a:gd name="adj2" fmla="val 41992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A306D715-EC82-4972-8AC5-DC4B388F0150}"/>
              </a:ext>
            </a:extLst>
          </p:cNvPr>
          <p:cNvSpPr/>
          <p:nvPr/>
        </p:nvSpPr>
        <p:spPr>
          <a:xfrm>
            <a:off x="558437" y="1112872"/>
            <a:ext cx="2513204" cy="1297971"/>
          </a:xfrm>
          <a:prstGeom prst="roundRect">
            <a:avLst/>
          </a:prstGeom>
          <a:solidFill>
            <a:schemeClr val="bg1">
              <a:lumMod val="75000"/>
              <a:alpha val="21000"/>
            </a:schemeClr>
          </a:solidFill>
          <a:ln w="158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문화 역외소비를 통한</a:t>
            </a:r>
            <a:endParaRPr lang="en-US" altLang="ko-KR" sz="1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endParaRPr lang="en-US" altLang="ko-KR" sz="3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ko-KR" altLang="en-US" b="1" dirty="0">
                <a:solidFill>
                  <a:srgbClr val="FFFF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문화취약지역 </a:t>
            </a:r>
            <a:r>
              <a:rPr lang="ko-KR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선정</a:t>
            </a:r>
            <a:endParaRPr lang="en-US" altLang="ko-KR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F3EFA069-57E9-4C7D-805E-6A0DAE5B034F}"/>
              </a:ext>
            </a:extLst>
          </p:cNvPr>
          <p:cNvSpPr/>
          <p:nvPr/>
        </p:nvSpPr>
        <p:spPr>
          <a:xfrm>
            <a:off x="3496751" y="1116241"/>
            <a:ext cx="2519778" cy="1291232"/>
          </a:xfrm>
          <a:prstGeom prst="roundRect">
            <a:avLst/>
          </a:prstGeom>
          <a:solidFill>
            <a:schemeClr val="bg1">
              <a:lumMod val="75000"/>
              <a:alpha val="21000"/>
            </a:schemeClr>
          </a:solidFill>
          <a:ln w="158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ko-KR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문화취약지역 </a:t>
            </a:r>
            <a:r>
              <a:rPr lang="ko-KR" altLang="en-US" b="1" dirty="0">
                <a:solidFill>
                  <a:srgbClr val="FFFF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특징 분석</a:t>
            </a:r>
            <a:endParaRPr lang="en-US" altLang="ko-KR" b="1" dirty="0">
              <a:solidFill>
                <a:srgbClr val="FFFF6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endParaRPr lang="en-US" altLang="ko-KR" sz="5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ko-KR" alt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지역민의 문화적 니즈를</a:t>
            </a:r>
            <a:r>
              <a:rPr lang="en-US" altLang="ko-KR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유추할</a:t>
            </a:r>
            <a:endParaRPr lang="en-US" altLang="ko-KR" sz="1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ko-KR" alt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수 있는 요소를 통해</a:t>
            </a:r>
            <a:r>
              <a:rPr lang="en-US" altLang="ko-KR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지역 맞춤형</a:t>
            </a:r>
            <a:endParaRPr lang="en-US" altLang="ko-KR" sz="1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ko-KR" alt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문화 활성화</a:t>
            </a:r>
            <a:r>
              <a:rPr lang="en-US" altLang="ko-KR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방안을 제시하기 위함</a:t>
            </a:r>
            <a:endParaRPr lang="en-US" altLang="ko-KR" sz="1200" b="1" dirty="0">
              <a:solidFill>
                <a:srgbClr val="FFFF6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225A41-556C-468B-81D0-D1C9F350CFD8}"/>
              </a:ext>
            </a:extLst>
          </p:cNvPr>
          <p:cNvSpPr txBox="1"/>
          <p:nvPr/>
        </p:nvSpPr>
        <p:spPr>
          <a:xfrm>
            <a:off x="568274" y="1080439"/>
            <a:ext cx="10513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FF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STEP 1</a:t>
            </a:r>
            <a:endParaRPr lang="ko-KR" altLang="en-US" sz="1400" b="1" dirty="0">
              <a:solidFill>
                <a:srgbClr val="FFFF6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490BA45-19A6-41D8-9384-9E1D264C2C28}"/>
              </a:ext>
            </a:extLst>
          </p:cNvPr>
          <p:cNvSpPr txBox="1"/>
          <p:nvPr/>
        </p:nvSpPr>
        <p:spPr>
          <a:xfrm>
            <a:off x="3530018" y="1080439"/>
            <a:ext cx="10419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FF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STEP 2</a:t>
            </a:r>
            <a:endParaRPr lang="ko-KR" altLang="en-US" sz="1400" b="1" dirty="0">
              <a:solidFill>
                <a:srgbClr val="FFFF6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4C1ABB6F-C06F-477E-B267-076EE6C42B0C}"/>
              </a:ext>
            </a:extLst>
          </p:cNvPr>
          <p:cNvSpPr/>
          <p:nvPr/>
        </p:nvSpPr>
        <p:spPr>
          <a:xfrm>
            <a:off x="6030774" y="2238917"/>
            <a:ext cx="2651157" cy="1297971"/>
          </a:xfrm>
          <a:prstGeom prst="roundRect">
            <a:avLst/>
          </a:prstGeom>
          <a:solidFill>
            <a:schemeClr val="bg1">
              <a:lumMod val="75000"/>
              <a:alpha val="21000"/>
            </a:schemeClr>
          </a:solidFill>
          <a:ln w="158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머신러닝을</a:t>
            </a:r>
            <a:r>
              <a:rPr lang="ko-KR" alt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활용한</a:t>
            </a:r>
            <a:endParaRPr lang="en-US" altLang="ko-KR" sz="1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endParaRPr lang="en-US" altLang="ko-KR" sz="5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ko-KR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문화 </a:t>
            </a:r>
            <a:r>
              <a:rPr lang="ko-KR" altLang="en-US" b="1" dirty="0">
                <a:solidFill>
                  <a:srgbClr val="FFFF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벤치마킹</a:t>
            </a:r>
            <a:r>
              <a:rPr lang="en-US" altLang="ko-KR" b="1" dirty="0">
                <a:solidFill>
                  <a:srgbClr val="FFFF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지역 도출</a:t>
            </a:r>
            <a:endParaRPr lang="en-US" altLang="ko-KR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endParaRPr lang="en-US" altLang="ko-KR" sz="5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en-US" altLang="ko-KR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1) </a:t>
            </a:r>
            <a:r>
              <a:rPr lang="ko-KR" alt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문화취약지역과</a:t>
            </a:r>
            <a:r>
              <a:rPr lang="en-US" altLang="ko-KR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유사한 특징</a:t>
            </a:r>
            <a:endParaRPr lang="en-US" altLang="ko-KR" sz="1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en-US" altLang="ko-KR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2) </a:t>
            </a:r>
            <a:r>
              <a:rPr lang="ko-KR" alt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지역 내 문화소비 활발  </a:t>
            </a:r>
            <a:endParaRPr lang="en-US" altLang="ko-KR" sz="1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05C4047A-7EA4-4FA1-B6B8-4922B838502B}"/>
              </a:ext>
            </a:extLst>
          </p:cNvPr>
          <p:cNvSpPr/>
          <p:nvPr/>
        </p:nvSpPr>
        <p:spPr>
          <a:xfrm>
            <a:off x="3496751" y="3319284"/>
            <a:ext cx="2519778" cy="1297971"/>
          </a:xfrm>
          <a:prstGeom prst="roundRect">
            <a:avLst/>
          </a:prstGeom>
          <a:solidFill>
            <a:schemeClr val="bg1">
              <a:lumMod val="75000"/>
              <a:alpha val="21000"/>
            </a:schemeClr>
          </a:solidFill>
          <a:ln w="158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ko-KR" alt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문화취약지역의 특성을 고려한</a:t>
            </a:r>
            <a:endParaRPr lang="en-US" altLang="ko-KR" sz="1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endParaRPr lang="en-US" altLang="ko-KR" sz="800" b="1" dirty="0">
              <a:solidFill>
                <a:srgbClr val="FFFF6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ko-KR" altLang="en-US" b="1" dirty="0">
                <a:solidFill>
                  <a:srgbClr val="FFFF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문화 활성화 방안 차용</a:t>
            </a:r>
            <a:endParaRPr lang="en-US" altLang="ko-KR" b="1" dirty="0">
              <a:solidFill>
                <a:srgbClr val="FFFF6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endParaRPr lang="en-US" altLang="ko-KR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CE1495F9-8A4C-4E60-809A-2E5B903A5A4E}"/>
              </a:ext>
            </a:extLst>
          </p:cNvPr>
          <p:cNvSpPr/>
          <p:nvPr/>
        </p:nvSpPr>
        <p:spPr>
          <a:xfrm>
            <a:off x="568275" y="3319285"/>
            <a:ext cx="2503365" cy="1297971"/>
          </a:xfrm>
          <a:prstGeom prst="roundRect">
            <a:avLst/>
          </a:prstGeom>
          <a:solidFill>
            <a:schemeClr val="bg1">
              <a:lumMod val="75000"/>
              <a:alpha val="21000"/>
            </a:schemeClr>
          </a:solidFill>
          <a:ln w="158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문화 활성화 방안 제시</a:t>
            </a:r>
            <a:endParaRPr lang="en-US" altLang="ko-KR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1DEA1DC-9404-477A-A571-93C746A81B34}"/>
              </a:ext>
            </a:extLst>
          </p:cNvPr>
          <p:cNvSpPr txBox="1"/>
          <p:nvPr/>
        </p:nvSpPr>
        <p:spPr>
          <a:xfrm>
            <a:off x="6060696" y="2200299"/>
            <a:ext cx="16076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FF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STEP 3</a:t>
            </a:r>
            <a:endParaRPr lang="ko-KR" altLang="en-US" sz="1400" b="1" dirty="0">
              <a:solidFill>
                <a:srgbClr val="FFFF6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39887DF-70CF-4293-8642-F2EA97E2F367}"/>
              </a:ext>
            </a:extLst>
          </p:cNvPr>
          <p:cNvSpPr txBox="1"/>
          <p:nvPr/>
        </p:nvSpPr>
        <p:spPr>
          <a:xfrm>
            <a:off x="3530018" y="3314797"/>
            <a:ext cx="11139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FF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STEP 4</a:t>
            </a:r>
            <a:endParaRPr lang="ko-KR" altLang="en-US" sz="1400" b="1" dirty="0">
              <a:solidFill>
                <a:srgbClr val="FFFF6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80D3400-42D3-4248-9E31-1054F43DC9DF}"/>
              </a:ext>
            </a:extLst>
          </p:cNvPr>
          <p:cNvSpPr txBox="1"/>
          <p:nvPr/>
        </p:nvSpPr>
        <p:spPr>
          <a:xfrm>
            <a:off x="637051" y="3314797"/>
            <a:ext cx="11139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FF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STEP 5</a:t>
            </a:r>
            <a:endParaRPr lang="ko-KR" altLang="en-US" sz="1400" b="1" dirty="0">
              <a:solidFill>
                <a:srgbClr val="FFFF6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39" name="화살표: 굽음 38">
            <a:extLst>
              <a:ext uri="{FF2B5EF4-FFF2-40B4-BE49-F238E27FC236}">
                <a16:creationId xmlns:a16="http://schemas.microsoft.com/office/drawing/2014/main" id="{6C57AD98-E9E7-4AE0-BE3D-736F365A2C5A}"/>
              </a:ext>
            </a:extLst>
          </p:cNvPr>
          <p:cNvSpPr/>
          <p:nvPr/>
        </p:nvSpPr>
        <p:spPr>
          <a:xfrm rot="5400000">
            <a:off x="6700661" y="1244035"/>
            <a:ext cx="435729" cy="1211604"/>
          </a:xfrm>
          <a:prstGeom prst="bentArrow">
            <a:avLst>
              <a:gd name="adj1" fmla="val 26607"/>
              <a:gd name="adj2" fmla="val 40823"/>
              <a:gd name="adj3" fmla="val 25000"/>
              <a:gd name="adj4" fmla="val 4375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0" name="화살표: 굽음 39">
            <a:extLst>
              <a:ext uri="{FF2B5EF4-FFF2-40B4-BE49-F238E27FC236}">
                <a16:creationId xmlns:a16="http://schemas.microsoft.com/office/drawing/2014/main" id="{F515E8D2-9754-4A35-A36F-B249BAE67004}"/>
              </a:ext>
            </a:extLst>
          </p:cNvPr>
          <p:cNvSpPr/>
          <p:nvPr/>
        </p:nvSpPr>
        <p:spPr>
          <a:xfrm rot="10800000">
            <a:off x="6312722" y="3734364"/>
            <a:ext cx="1235934" cy="481241"/>
          </a:xfrm>
          <a:prstGeom prst="bentArrow">
            <a:avLst>
              <a:gd name="adj1" fmla="val 26607"/>
              <a:gd name="adj2" fmla="val 40823"/>
              <a:gd name="adj3" fmla="val 25000"/>
              <a:gd name="adj4" fmla="val 4375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1" name="화살표: 오른쪽 40">
            <a:extLst>
              <a:ext uri="{FF2B5EF4-FFF2-40B4-BE49-F238E27FC236}">
                <a16:creationId xmlns:a16="http://schemas.microsoft.com/office/drawing/2014/main" id="{FA7211D8-F9BF-44BE-BD4C-1B37AC25E8AA}"/>
              </a:ext>
            </a:extLst>
          </p:cNvPr>
          <p:cNvSpPr/>
          <p:nvPr/>
        </p:nvSpPr>
        <p:spPr>
          <a:xfrm rot="10800000">
            <a:off x="3151223" y="3794755"/>
            <a:ext cx="308537" cy="414624"/>
          </a:xfrm>
          <a:prstGeom prst="rightArrow">
            <a:avLst>
              <a:gd name="adj1" fmla="val 36827"/>
              <a:gd name="adj2" fmla="val 41992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60923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1" grpId="0" animBg="1"/>
      <p:bldP spid="16" grpId="0" animBg="1"/>
      <p:bldP spid="2" grpId="0"/>
      <p:bldP spid="22" grpId="0"/>
      <p:bldP spid="26" grpId="0" animBg="1"/>
      <p:bldP spid="34" grpId="0" animBg="1"/>
      <p:bldP spid="35" grpId="0" animBg="1"/>
      <p:bldP spid="36" grpId="0"/>
      <p:bldP spid="37" grpId="0"/>
      <p:bldP spid="38" grpId="0"/>
      <p:bldP spid="39" grpId="0" animBg="1"/>
      <p:bldP spid="40" grpId="0" animBg="1"/>
      <p:bldP spid="4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www.sjsori.com/news/photo/201901/35902_41148_2512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96" r="14889" b="-496"/>
          <a:stretch/>
        </p:blipFill>
        <p:spPr bwMode="auto">
          <a:xfrm>
            <a:off x="4" y="-3008"/>
            <a:ext cx="9143999" cy="5239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431540" y="303498"/>
            <a:ext cx="8280920" cy="4536504"/>
          </a:xfrm>
          <a:prstGeom prst="rect">
            <a:avLst/>
          </a:prstGeom>
          <a:solidFill>
            <a:schemeClr val="tx1"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0" name="직선 연결선 9"/>
          <p:cNvCxnSpPr/>
          <p:nvPr/>
        </p:nvCxnSpPr>
        <p:spPr>
          <a:xfrm>
            <a:off x="683568" y="915566"/>
            <a:ext cx="763284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043608" y="491866"/>
            <a:ext cx="1108483" cy="350624"/>
          </a:xfrm>
          <a:prstGeom prst="rect">
            <a:avLst/>
          </a:prstGeom>
          <a:solidFill>
            <a:srgbClr val="FFFF66">
              <a:alpha val="90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4572003" y="483518"/>
            <a:ext cx="3960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1. </a:t>
            </a:r>
            <a:r>
              <a:rPr lang="ko-KR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주제선정   </a:t>
            </a:r>
            <a:r>
              <a:rPr lang="en-US" altLang="ko-KR" b="1" dirty="0">
                <a:solidFill>
                  <a:srgbClr val="FFFF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2. </a:t>
            </a:r>
            <a:r>
              <a:rPr lang="ko-KR" altLang="en-US" b="1" dirty="0">
                <a:solidFill>
                  <a:srgbClr val="FFFF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분석과정   </a:t>
            </a:r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3. </a:t>
            </a:r>
            <a:r>
              <a:rPr lang="ko-KR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방안제시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712291" y="491866"/>
            <a:ext cx="360040" cy="338052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637051" y="471219"/>
            <a:ext cx="1515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01  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지역 선정</a:t>
            </a:r>
          </a:p>
        </p:txBody>
      </p:sp>
      <p:pic>
        <p:nvPicPr>
          <p:cNvPr id="23" name="그림 22" descr="스크린샷이(가) 표시된 사진&#10;&#10;자동 생성된 설명">
            <a:extLst>
              <a:ext uri="{FF2B5EF4-FFF2-40B4-BE49-F238E27FC236}">
                <a16:creationId xmlns:a16="http://schemas.microsoft.com/office/drawing/2014/main" id="{900586D2-24E8-476B-8CFC-8E9F9AB36B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613" y="1672440"/>
            <a:ext cx="3888433" cy="219191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E0F265A9-22CF-46C2-A3BD-602FD1921719}"/>
              </a:ext>
            </a:extLst>
          </p:cNvPr>
          <p:cNvSpPr/>
          <p:nvPr/>
        </p:nvSpPr>
        <p:spPr>
          <a:xfrm rot="5400000">
            <a:off x="1899695" y="2623501"/>
            <a:ext cx="2088231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0" name="그림 29" descr="그리기이(가) 표시된 사진&#10;&#10;자동 생성된 설명">
            <a:extLst>
              <a:ext uri="{FF2B5EF4-FFF2-40B4-BE49-F238E27FC236}">
                <a16:creationId xmlns:a16="http://schemas.microsoft.com/office/drawing/2014/main" id="{FC30C640-A477-48A5-A378-E3494D3392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10" y="1672440"/>
            <a:ext cx="3888433" cy="22187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CBC13E92-92B0-449F-A8D0-200DC9CF7EA2}"/>
              </a:ext>
            </a:extLst>
          </p:cNvPr>
          <p:cNvSpPr/>
          <p:nvPr/>
        </p:nvSpPr>
        <p:spPr>
          <a:xfrm rot="5400000">
            <a:off x="5872573" y="2642865"/>
            <a:ext cx="2089406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AC8FCEE-CB6C-4620-BE95-DD6DA5B6D0EC}"/>
              </a:ext>
            </a:extLst>
          </p:cNvPr>
          <p:cNvSpPr txBox="1"/>
          <p:nvPr/>
        </p:nvSpPr>
        <p:spPr>
          <a:xfrm>
            <a:off x="431540" y="1320623"/>
            <a:ext cx="1995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(1) </a:t>
            </a:r>
            <a:r>
              <a:rPr lang="ko-KR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역외소비</a:t>
            </a:r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건수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1C176D7-A7CD-4754-97A0-5A13992B270E}"/>
              </a:ext>
            </a:extLst>
          </p:cNvPr>
          <p:cNvSpPr txBox="1"/>
          <p:nvPr/>
        </p:nvSpPr>
        <p:spPr>
          <a:xfrm>
            <a:off x="4463993" y="1311866"/>
            <a:ext cx="1995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(2) </a:t>
            </a:r>
            <a:r>
              <a:rPr lang="ko-KR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역외소비</a:t>
            </a:r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금액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6767E06-D5F0-4F9E-8A4C-D92634CDF9E4}"/>
              </a:ext>
            </a:extLst>
          </p:cNvPr>
          <p:cNvSpPr txBox="1"/>
          <p:nvPr/>
        </p:nvSpPr>
        <p:spPr>
          <a:xfrm>
            <a:off x="3308425" y="3904720"/>
            <a:ext cx="24824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rgbClr val="FFFF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“</a:t>
            </a:r>
            <a:r>
              <a:rPr lang="ko-KR" altLang="en-US" sz="4400" b="1" dirty="0">
                <a:solidFill>
                  <a:srgbClr val="FFFF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세종</a:t>
            </a:r>
            <a:r>
              <a:rPr lang="en-US" altLang="ko-KR" sz="4400" b="1" dirty="0">
                <a:solidFill>
                  <a:srgbClr val="FFFF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”</a:t>
            </a:r>
          </a:p>
        </p:txBody>
      </p:sp>
      <p:sp>
        <p:nvSpPr>
          <p:cNvPr id="49" name="화살표: 굽음 48">
            <a:extLst>
              <a:ext uri="{FF2B5EF4-FFF2-40B4-BE49-F238E27FC236}">
                <a16:creationId xmlns:a16="http://schemas.microsoft.com/office/drawing/2014/main" id="{F40E28A8-8705-4DBA-8622-7B746E67D598}"/>
              </a:ext>
            </a:extLst>
          </p:cNvPr>
          <p:cNvSpPr/>
          <p:nvPr/>
        </p:nvSpPr>
        <p:spPr>
          <a:xfrm rot="10800000" flipH="1">
            <a:off x="2083991" y="3846987"/>
            <a:ext cx="1539237" cy="708891"/>
          </a:xfrm>
          <a:prstGeom prst="bentArrow">
            <a:avLst>
              <a:gd name="adj1" fmla="val 29916"/>
              <a:gd name="adj2" fmla="val 32965"/>
              <a:gd name="adj3" fmla="val 46506"/>
              <a:gd name="adj4" fmla="val 4375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7D879E0-B15E-4AC4-A8B3-7542C0F77345}"/>
              </a:ext>
            </a:extLst>
          </p:cNvPr>
          <p:cNvSpPr/>
          <p:nvPr/>
        </p:nvSpPr>
        <p:spPr>
          <a:xfrm>
            <a:off x="395536" y="930221"/>
            <a:ext cx="52412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STEP 1) </a:t>
            </a:r>
            <a:r>
              <a:rPr lang="ko-KR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문화 역외소비를 통한</a:t>
            </a:r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b="1" dirty="0">
                <a:solidFill>
                  <a:srgbClr val="FFFF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문화취약지역</a:t>
            </a:r>
            <a:r>
              <a:rPr lang="ko-KR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선정</a:t>
            </a:r>
            <a:endParaRPr lang="en-US" altLang="ko-KR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9" name="화살표: 굽음 18">
            <a:extLst>
              <a:ext uri="{FF2B5EF4-FFF2-40B4-BE49-F238E27FC236}">
                <a16:creationId xmlns:a16="http://schemas.microsoft.com/office/drawing/2014/main" id="{BCCA8E85-D63A-49C4-98CA-9041BC74C4F1}"/>
              </a:ext>
            </a:extLst>
          </p:cNvPr>
          <p:cNvSpPr/>
          <p:nvPr/>
        </p:nvSpPr>
        <p:spPr>
          <a:xfrm rot="10800000">
            <a:off x="5476103" y="3871952"/>
            <a:ext cx="1539237" cy="708891"/>
          </a:xfrm>
          <a:prstGeom prst="bentArrow">
            <a:avLst>
              <a:gd name="adj1" fmla="val 29916"/>
              <a:gd name="adj2" fmla="val 32965"/>
              <a:gd name="adj3" fmla="val 46506"/>
              <a:gd name="adj4" fmla="val 4375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6623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2" grpId="0" animBg="1"/>
      <p:bldP spid="43" grpId="0"/>
      <p:bldP spid="49" grpId="0" animBg="1"/>
      <p:bldP spid="1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www.sjsori.com/news/photo/201901/35902_41148_2512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96" r="14889" b="-496"/>
          <a:stretch/>
        </p:blipFill>
        <p:spPr bwMode="auto">
          <a:xfrm>
            <a:off x="4" y="-3008"/>
            <a:ext cx="9143999" cy="5239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431540" y="303498"/>
            <a:ext cx="8280920" cy="4536504"/>
          </a:xfrm>
          <a:prstGeom prst="rect">
            <a:avLst/>
          </a:prstGeom>
          <a:solidFill>
            <a:schemeClr val="tx1"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0" name="직선 연결선 9"/>
          <p:cNvCxnSpPr/>
          <p:nvPr/>
        </p:nvCxnSpPr>
        <p:spPr>
          <a:xfrm>
            <a:off x="683568" y="915566"/>
            <a:ext cx="763284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043608" y="491866"/>
            <a:ext cx="1108483" cy="350624"/>
          </a:xfrm>
          <a:prstGeom prst="rect">
            <a:avLst/>
          </a:prstGeom>
          <a:solidFill>
            <a:srgbClr val="FFFF66">
              <a:alpha val="90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4572003" y="483518"/>
            <a:ext cx="3960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1. </a:t>
            </a:r>
            <a:r>
              <a:rPr lang="ko-KR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주제선정   </a:t>
            </a:r>
            <a:r>
              <a:rPr lang="en-US" altLang="ko-KR" b="1" dirty="0">
                <a:solidFill>
                  <a:srgbClr val="FFFF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2. </a:t>
            </a:r>
            <a:r>
              <a:rPr lang="ko-KR" altLang="en-US" b="1" dirty="0">
                <a:solidFill>
                  <a:srgbClr val="FFFF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분석과정   </a:t>
            </a:r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3. </a:t>
            </a:r>
            <a:r>
              <a:rPr lang="ko-KR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방안제시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712291" y="491866"/>
            <a:ext cx="360040" cy="338052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637051" y="471219"/>
            <a:ext cx="1515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02  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지역 분석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32A16E4-DE79-4359-AEA8-DCFDA4336D6B}"/>
              </a:ext>
            </a:extLst>
          </p:cNvPr>
          <p:cNvSpPr/>
          <p:nvPr/>
        </p:nvSpPr>
        <p:spPr>
          <a:xfrm>
            <a:off x="631290" y="925926"/>
            <a:ext cx="336463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STEP 2) </a:t>
            </a:r>
            <a:r>
              <a:rPr lang="ko-KR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문화취약지역 </a:t>
            </a:r>
            <a:r>
              <a:rPr lang="ko-KR" altLang="en-US" b="1" dirty="0">
                <a:solidFill>
                  <a:srgbClr val="FFFF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특징 분석</a:t>
            </a:r>
            <a:endParaRPr lang="en-US" altLang="ko-KR" b="1" dirty="0">
              <a:solidFill>
                <a:srgbClr val="FFFF6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2C3B76F6-5547-417E-832D-823010176584}"/>
              </a:ext>
            </a:extLst>
          </p:cNvPr>
          <p:cNvSpPr/>
          <p:nvPr/>
        </p:nvSpPr>
        <p:spPr>
          <a:xfrm>
            <a:off x="4122440" y="2212855"/>
            <a:ext cx="949907" cy="1204424"/>
          </a:xfrm>
          <a:prstGeom prst="rightArrow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1A7F62D3-2707-46C3-A90F-7BAA1B4E1C3A}"/>
              </a:ext>
            </a:extLst>
          </p:cNvPr>
          <p:cNvSpPr/>
          <p:nvPr/>
        </p:nvSpPr>
        <p:spPr>
          <a:xfrm>
            <a:off x="829397" y="1462979"/>
            <a:ext cx="3014470" cy="3123736"/>
          </a:xfrm>
          <a:prstGeom prst="roundRect">
            <a:avLst/>
          </a:prstGeom>
          <a:solidFill>
            <a:schemeClr val="bg1">
              <a:lumMod val="75000"/>
              <a:alpha val="21000"/>
            </a:schemeClr>
          </a:solidFill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 </a:t>
            </a:r>
            <a:r>
              <a:rPr lang="ko-KR" altLang="en-US" b="1" dirty="0">
                <a:solidFill>
                  <a:srgbClr val="FFFF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소비</a:t>
            </a:r>
            <a:r>
              <a:rPr lang="ko-KR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통계 </a:t>
            </a:r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–</a:t>
            </a:r>
          </a:p>
          <a:p>
            <a:pPr marL="285750" indent="-285750" algn="ctr">
              <a:buFontTx/>
              <a:buChar char="-"/>
            </a:pPr>
            <a:endParaRPr lang="en-US" altLang="ko-KR" sz="5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ko-KR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문화유형별 역외소비 비중</a:t>
            </a:r>
            <a:endParaRPr lang="en-US" altLang="ko-KR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endParaRPr lang="en-US" altLang="ko-KR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endParaRPr lang="en-US" altLang="ko-KR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</a:t>
            </a:r>
            <a:r>
              <a:rPr lang="en-US" altLang="ko-KR" b="1" dirty="0">
                <a:solidFill>
                  <a:srgbClr val="FFFF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b="1" dirty="0">
                <a:solidFill>
                  <a:srgbClr val="FFFF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인구사회</a:t>
            </a:r>
            <a:r>
              <a:rPr lang="ko-KR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통계 </a:t>
            </a:r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–</a:t>
            </a:r>
          </a:p>
          <a:p>
            <a:pPr marL="285750" indent="-285750" algn="ctr">
              <a:buFontTx/>
              <a:buChar char="-"/>
            </a:pPr>
            <a:endParaRPr lang="en-US" altLang="ko-KR" sz="5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ko-KR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인구 규모</a:t>
            </a:r>
            <a:r>
              <a:rPr lang="en-US" altLang="ko-KR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</a:t>
            </a:r>
            <a:r>
              <a:rPr lang="ko-KR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유동인구</a:t>
            </a:r>
            <a:r>
              <a:rPr lang="en-US" altLang="ko-KR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 </a:t>
            </a:r>
            <a:r>
              <a:rPr lang="ko-KR" altLang="en-US" sz="1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총인구수</a:t>
            </a:r>
            <a:r>
              <a:rPr lang="en-US" altLang="ko-KR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)</a:t>
            </a:r>
          </a:p>
          <a:p>
            <a:pPr algn="ctr"/>
            <a:r>
              <a:rPr lang="ko-KR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인구 구성 비율</a:t>
            </a:r>
            <a:r>
              <a:rPr lang="en-US" altLang="ko-KR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</a:t>
            </a:r>
            <a:r>
              <a:rPr lang="ko-KR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성별</a:t>
            </a:r>
            <a:r>
              <a:rPr lang="en-US" altLang="ko-KR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/</a:t>
            </a:r>
            <a:r>
              <a:rPr lang="ko-KR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연령대별</a:t>
            </a:r>
            <a:r>
              <a:rPr lang="en-US" altLang="ko-KR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)</a:t>
            </a:r>
          </a:p>
          <a:p>
            <a:pPr algn="ctr"/>
            <a:r>
              <a:rPr lang="ko-KR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직종 구성 비율</a:t>
            </a:r>
            <a:endParaRPr lang="en-US" altLang="ko-KR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ko-KR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소득 구간 비율</a:t>
            </a:r>
            <a:endParaRPr lang="en-US" altLang="ko-KR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219DFAC5-44C4-43B3-849D-5E87596476A9}"/>
              </a:ext>
            </a:extLst>
          </p:cNvPr>
          <p:cNvSpPr/>
          <p:nvPr/>
        </p:nvSpPr>
        <p:spPr>
          <a:xfrm>
            <a:off x="5263834" y="1435611"/>
            <a:ext cx="3014470" cy="3123737"/>
          </a:xfrm>
          <a:prstGeom prst="roundRect">
            <a:avLst/>
          </a:prstGeom>
          <a:solidFill>
            <a:schemeClr val="bg1">
              <a:lumMod val="75000"/>
              <a:alpha val="21000"/>
            </a:schemeClr>
          </a:solidFill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지역민의 </a:t>
            </a:r>
            <a:r>
              <a:rPr lang="ko-KR" altLang="en-US" b="1" dirty="0">
                <a:solidFill>
                  <a:srgbClr val="FFFF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문화적 니즈</a:t>
            </a:r>
            <a:r>
              <a:rPr lang="ko-KR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를</a:t>
            </a:r>
            <a:endParaRPr lang="en-US" altLang="ko-KR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endParaRPr lang="en-US" altLang="ko-KR" sz="3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ko-KR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유추할 수 있는 요소를 통해</a:t>
            </a:r>
            <a:endParaRPr lang="en-US" altLang="ko-KR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endParaRPr lang="en-US" altLang="ko-KR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ko-KR" altLang="en-US" b="1" dirty="0">
                <a:solidFill>
                  <a:srgbClr val="FFFF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지역 맞춤형</a:t>
            </a:r>
            <a:endParaRPr lang="en-US" altLang="ko-KR" b="1" dirty="0">
              <a:solidFill>
                <a:srgbClr val="FFFF6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endParaRPr lang="en-US" altLang="ko-KR" sz="3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ko-KR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문화 활성화 방안 제시</a:t>
            </a:r>
            <a:endParaRPr lang="en-US" altLang="ko-KR" b="1" dirty="0">
              <a:solidFill>
                <a:srgbClr val="FFFF6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endParaRPr lang="en-US" altLang="ko-KR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77681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5" grpId="0" animBg="1"/>
      <p:bldP spid="36" grpId="0" animBg="1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2708</TotalTime>
  <Words>1500</Words>
  <Application>Microsoft Office PowerPoint</Application>
  <PresentationFormat>화면 슬라이드 쇼(16:9)</PresentationFormat>
  <Paragraphs>316</Paragraphs>
  <Slides>30</Slides>
  <Notes>16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7" baseType="lpstr">
      <vt:lpstr>나눔스퀘어라운드 Bold</vt:lpstr>
      <vt:lpstr>맑은 고딕</vt:lpstr>
      <vt:lpstr>Arial</vt:lpstr>
      <vt:lpstr>Wingdings</vt:lpstr>
      <vt:lpstr>나눔스퀘어라운드 ExtraBold</vt:lpstr>
      <vt:lpstr>나눔고딕 ExtraBold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Registered User</dc:creator>
  <cp:lastModifiedBy>nws</cp:lastModifiedBy>
  <cp:revision>247</cp:revision>
  <dcterms:created xsi:type="dcterms:W3CDTF">2020-08-01T13:45:12Z</dcterms:created>
  <dcterms:modified xsi:type="dcterms:W3CDTF">2020-09-08T00:05:04Z</dcterms:modified>
</cp:coreProperties>
</file>